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70" r:id="rId3"/>
    <p:sldId id="257" r:id="rId4"/>
    <p:sldId id="259" r:id="rId5"/>
    <p:sldId id="266" r:id="rId6"/>
    <p:sldId id="260" r:id="rId7"/>
    <p:sldId id="267" r:id="rId8"/>
    <p:sldId id="268" r:id="rId9"/>
    <p:sldId id="262" r:id="rId10"/>
    <p:sldId id="263" r:id="rId11"/>
    <p:sldId id="264" r:id="rId12"/>
    <p:sldId id="269" r:id="rId13"/>
    <p:sldId id="271" r:id="rId14"/>
    <p:sldId id="265" r:id="rId15"/>
    <p:sldId id="272" r:id="rId16"/>
    <p:sldId id="273" r:id="rId17"/>
    <p:sldId id="278" r:id="rId18"/>
    <p:sldId id="275" r:id="rId19"/>
    <p:sldId id="274" r:id="rId20"/>
    <p:sldId id="276" r:id="rId21"/>
    <p:sldId id="277" r:id="rId22"/>
  </p:sldIdLst>
  <p:sldSz cx="14630400" cy="8229600"/>
  <p:notesSz cx="8229600" cy="14630400"/>
  <p:embeddedFontLst>
    <p:embeddedFont>
      <p:font typeface="Franklin Gothic Demi" panose="020B0703020102020204" pitchFamily="34" charset="0"/>
      <p:regular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44E3"/>
    <a:srgbClr val="9C13C9"/>
    <a:srgbClr val="7D23D2"/>
    <a:srgbClr val="5D34DA"/>
    <a:srgbClr val="1E5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6037" autoAdjust="0"/>
  </p:normalViewPr>
  <p:slideViewPr>
    <p:cSldViewPr snapToGrid="0" snapToObjects="1">
      <p:cViewPr varScale="1">
        <p:scale>
          <a:sx n="69" d="100"/>
          <a:sy n="69" d="100"/>
        </p:scale>
        <p:origin x="66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571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my name is Aamna Alshehhi, and today I’ll present my project on Vision–Language–Action integration for robotic chess manipulation.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manipulation system is built on a 6-DoF serial-chain arm, where joint rotations define the end-effector pose.</a:t>
            </a:r>
            <a:br>
              <a:rPr lang="en-US" dirty="0"/>
            </a:br>
            <a:r>
              <a:rPr lang="en-US" dirty="0"/>
              <a:t>Inverse kinematics is used to compute the joint angles required to reach target Cartesian positions and to support waypoint-based motion.</a:t>
            </a:r>
            <a:br>
              <a:rPr lang="en-US" dirty="0"/>
            </a:br>
            <a:r>
              <a:rPr lang="en-US" dirty="0"/>
              <a:t>An IK-driven controller then generates smooth trajectories, updating commands incrementally to track those waypoints reliably.</a:t>
            </a:r>
            <a:br>
              <a:rPr lang="en-US" dirty="0"/>
            </a:br>
            <a:r>
              <a:rPr lang="en-US" dirty="0"/>
              <a:t>The parallel-jaw gripper provides a simple but effective contact-based mechanism for grasping and releasing objects.</a:t>
            </a:r>
            <a:br>
              <a:rPr lang="en-US" dirty="0"/>
            </a:br>
            <a:r>
              <a:rPr lang="en-US" dirty="0"/>
              <a:t>All components are connected through an integration interface that links the FK/IK modules, motion controller, and gripper to ensure consistent physical interaction in simulation.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513666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colored-cube detector uses HSV filtering as a fast and reliable perception baseline inside </a:t>
            </a:r>
            <a:r>
              <a:rPr lang="en-US" dirty="0" err="1"/>
              <a:t>CoppeliaSim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Across multiple test frames with varied cube placements, the pipeline consistently detected all cubes with no false positives.</a:t>
            </a:r>
            <a:br>
              <a:rPr lang="en-US" dirty="0"/>
            </a:br>
            <a:r>
              <a:rPr lang="en-US" dirty="0"/>
              <a:t>It runs at around 30 Hz, making it suitable for real-time interaction.</a:t>
            </a:r>
            <a:br>
              <a:rPr lang="en-US" dirty="0"/>
            </a:br>
            <a:r>
              <a:rPr lang="en-US" dirty="0"/>
              <a:t>As shown in the video, the detector provides stable segmentation and clean bounding regions, which makes it a solid foundation before moving to learning-based methods like YOLO.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YOLO-based detector performs reliably on the synthetic chess dataset, with an average confidence of around 0.80 across all six classes.</a:t>
            </a:r>
            <a:br>
              <a:rPr lang="en-US" dirty="0"/>
            </a:br>
            <a:r>
              <a:rPr lang="en-US" dirty="0"/>
              <a:t>A probabilistic threshold of 0.60 is applied so that actions are triggered only when detections are sufficiently certain.</a:t>
            </a:r>
            <a:br>
              <a:rPr lang="en-US" dirty="0"/>
            </a:br>
            <a:r>
              <a:rPr lang="en-US" dirty="0"/>
              <a:t>As shown in the plots, class counts remain balanced and confidence scores cluster in the high range, indicating stable performance under minor changes in pose and viewpoint.</a:t>
            </a:r>
            <a:br>
              <a:rPr lang="en-US" dirty="0"/>
            </a:br>
            <a:r>
              <a:rPr lang="en-US" dirty="0"/>
              <a:t>This level of consistency is enough to support downstream reasoning and manipulation in the simulated environment.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061384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full vision–language–action pipeline was validated through multiple manipulation trials in </a:t>
            </a:r>
            <a:r>
              <a:rPr lang="en-US" dirty="0" err="1"/>
              <a:t>CoppeliaSim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Across all tests, the system achieved an overall success rate of about 80%.</a:t>
            </a:r>
            <a:br>
              <a:rPr lang="en-US" dirty="0"/>
            </a:br>
            <a:r>
              <a:rPr lang="en-US" dirty="0"/>
              <a:t>Most failures were linked to edge-case occlusions or small dynamic interactions during grasping.</a:t>
            </a:r>
            <a:br>
              <a:rPr lang="en-US" dirty="0"/>
            </a:br>
            <a:r>
              <a:rPr lang="en-US" dirty="0"/>
              <a:t>These two videos show examples of successful executions: one handling the command </a:t>
            </a:r>
            <a:r>
              <a:rPr lang="en-US" i="1" dirty="0"/>
              <a:t>‘pick the queen and place it in the left bin’</a:t>
            </a:r>
            <a:r>
              <a:rPr lang="en-US" dirty="0"/>
              <a:t>, and the other executing </a:t>
            </a:r>
            <a:r>
              <a:rPr lang="en-US" i="1" dirty="0"/>
              <a:t>‘pick the king and place it in the right bin.’</a:t>
            </a:r>
            <a:br>
              <a:rPr lang="en-US" dirty="0"/>
            </a:br>
            <a:r>
              <a:rPr lang="en-US" dirty="0"/>
              <a:t>Both showcase the full chain—from perception to reasoning to closed-loop pick-and-place action.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708629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This example shows another successful execution of a language-conditioned command.</a:t>
            </a:r>
            <a:br>
              <a:rPr lang="en-US" dirty="0"/>
            </a:br>
            <a:r>
              <a:rPr lang="en-US" dirty="0"/>
              <a:t>Here, the system interprets the instruction </a:t>
            </a:r>
            <a:r>
              <a:rPr lang="en-US" i="1" dirty="0"/>
              <a:t>‘pick the knight and put it in the right bin’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YOLO detector identifies the knight with high confidence, the reasoning module resolves the target location, and the IK controller carries out the pick-and-place motion.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987612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This work demonstrates an integrated cognitive robotics pipeline that brings together real-time YOLO perception, probabilistic reasoning, and language-conditioned action.</a:t>
            </a:r>
            <a:br>
              <a:rPr lang="en-US" dirty="0"/>
            </a:br>
            <a:r>
              <a:rPr lang="en-US" dirty="0"/>
              <a:t>The system can interpret natural-language instructions and ground them in the perceived scene to produce meaningful, task-driven behavior.</a:t>
            </a:r>
            <a:br>
              <a:rPr lang="en-US" dirty="0"/>
            </a:br>
            <a:r>
              <a:rPr lang="en-US" dirty="0"/>
              <a:t>Although built in simulation, the prototype reflects real-world requirements for service and logistics robots operating under uncertainty.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699092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Several directions can extend this prototype toward more capable embodied systems. First, multi-view sensing and depth reconstruction would improve robustness under occlusion.</a:t>
            </a:r>
            <a:br>
              <a:rPr lang="en-US" dirty="0"/>
            </a:br>
            <a:r>
              <a:rPr lang="en-US" dirty="0"/>
              <a:t>The fixed pick-and-place routine can be replaced with adaptive or learned controllers that optimize trajectories.</a:t>
            </a:r>
            <a:br>
              <a:rPr lang="en-US" dirty="0"/>
            </a:br>
            <a:r>
              <a:rPr lang="en-US" dirty="0"/>
              <a:t>More reliable operation could be achieved through probabilistic state estimation, for example by integrating Bayesian filtering.</a:t>
            </a:r>
            <a:br>
              <a:rPr lang="en-US" dirty="0"/>
            </a:br>
            <a:r>
              <a:rPr lang="en-US" dirty="0"/>
              <a:t>Perception can also be expanded to handle clutter and dynamic scenes using transformer-based or open-vocabulary detectors.</a:t>
            </a:r>
            <a:br>
              <a:rPr lang="en-US" dirty="0"/>
            </a:br>
            <a:r>
              <a:rPr lang="en-US" dirty="0"/>
              <a:t>Ultimately, the goal is to move toward deployable, general-purpose robots that combine vision, language, and action for real-world tasks.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37447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project builds a complete cognitive-robotics pipeline that links perception, language, and action inside </a:t>
            </a:r>
            <a:r>
              <a:rPr lang="en-US" dirty="0" err="1"/>
              <a:t>CoppeliaSim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First, a YOLOv8 model detects and classifies six chess pieces directly from the vision sensor.</a:t>
            </a:r>
            <a:br>
              <a:rPr lang="en-US" dirty="0"/>
            </a:br>
            <a:r>
              <a:rPr lang="en-US" dirty="0"/>
              <a:t>Then, a lightweight language parser converts simple human instructions into structured commands.</a:t>
            </a:r>
            <a:br>
              <a:rPr lang="en-US" dirty="0"/>
            </a:br>
            <a:r>
              <a:rPr lang="en-US" dirty="0"/>
              <a:t>Finally, the robot executes closed-loop pick-and-place motions using inverse kinematics.</a:t>
            </a:r>
            <a:br>
              <a:rPr lang="en-US" dirty="0"/>
            </a:br>
            <a:r>
              <a:rPr lang="en-US" dirty="0"/>
              <a:t>Together, these components demonstrate an end-to-end vision-language-action system for object manipulation.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objectives outline the key capabilities targeted in this project.</a:t>
            </a:r>
            <a:br>
              <a:rPr lang="en-US" dirty="0"/>
            </a:br>
            <a:r>
              <a:rPr lang="en-US" dirty="0"/>
              <a:t>The system aims to build a robust vision module for detecting and localizing chess pieces using YOLO.</a:t>
            </a:r>
            <a:br>
              <a:rPr lang="en-US" dirty="0"/>
            </a:br>
            <a:r>
              <a:rPr lang="en-US" dirty="0"/>
              <a:t>It also incorporates probabilistic reasoning to support reliable object selection under uncertainty.</a:t>
            </a:r>
            <a:br>
              <a:rPr lang="en-US" dirty="0"/>
            </a:br>
            <a:r>
              <a:rPr lang="en-US" dirty="0"/>
              <a:t>Another objective is to design an autonomous manipulation pipeline capable of consistent pick-and-place execution.</a:t>
            </a:r>
            <a:br>
              <a:rPr lang="en-US" dirty="0"/>
            </a:br>
            <a:r>
              <a:rPr lang="en-US" dirty="0"/>
              <a:t>Additionally, the system seeks to interpret high-level language commands for cognitive task execution.</a:t>
            </a:r>
            <a:br>
              <a:rPr lang="en-US" dirty="0"/>
            </a:br>
            <a:r>
              <a:rPr lang="en-US" dirty="0"/>
              <a:t>And overall, the full pipeline is intended to be validated through end-to-end simulations in </a:t>
            </a:r>
            <a:r>
              <a:rPr lang="en-US" dirty="0" err="1"/>
              <a:t>CoppeliaSim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summarizes the core methodology used throughout the system.</a:t>
            </a:r>
            <a:br>
              <a:rPr lang="en-US" dirty="0"/>
            </a:br>
            <a:r>
              <a:rPr lang="en-US" dirty="0"/>
              <a:t>The pipeline follows an Observe–Reason–Act structure, where perception, reasoning, and action are tightly integrated.</a:t>
            </a:r>
            <a:br>
              <a:rPr lang="en-US" dirty="0"/>
            </a:br>
            <a:r>
              <a:rPr lang="en-US" dirty="0"/>
              <a:t>First, the perception layer uses YOLOv8 to detect chess pieces in real time and ground the robot’s sensory understanding.</a:t>
            </a:r>
            <a:br>
              <a:rPr lang="en-US" dirty="0"/>
            </a:br>
            <a:r>
              <a:rPr lang="en-US" dirty="0"/>
              <a:t>Next, the reasoning layer interprets natural-language instructions and maps them to symbolic tasks tied to the perceived scene.</a:t>
            </a:r>
            <a:br>
              <a:rPr lang="en-US" dirty="0"/>
            </a:br>
            <a:r>
              <a:rPr lang="en-US" dirty="0"/>
              <a:t>Finally, the action layer uses inverse kinematics and gripper control to generate precise motions, all reinforced by closed-loop feedback for robustness under uncertainty.</a:t>
            </a:r>
            <a:br>
              <a:rPr lang="en-US" dirty="0"/>
            </a:br>
            <a:r>
              <a:rPr lang="en-US" dirty="0"/>
              <a:t>This loop forms the foundation for the entire VLA integration.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This slide outlines the classical vision pipeline used for detecting colored cubes.</a:t>
            </a:r>
            <a:br>
              <a:rPr lang="en-US" dirty="0"/>
            </a:br>
            <a:r>
              <a:rPr lang="en-US" dirty="0"/>
              <a:t>The process starts with HSV color filtering, which isolates each cube’s hue under consistent lighting.</a:t>
            </a:r>
            <a:br>
              <a:rPr lang="en-US" dirty="0"/>
            </a:br>
            <a:r>
              <a:rPr lang="en-US" dirty="0"/>
              <a:t>Morphological operations are then applied to clean the mask and remove noise.</a:t>
            </a:r>
            <a:br>
              <a:rPr lang="en-US" dirty="0"/>
            </a:br>
            <a:r>
              <a:rPr lang="en-US" dirty="0"/>
              <a:t>Next, contour extraction is used to identify candidate regions that match cube-like shapes.</a:t>
            </a:r>
            <a:br>
              <a:rPr lang="en-US" dirty="0"/>
            </a:br>
            <a:r>
              <a:rPr lang="en-US" dirty="0"/>
              <a:t>These contours are validated using geometric criteria such as area and aspect ratio to ensure reliable detections.</a:t>
            </a:r>
            <a:br>
              <a:rPr lang="en-US" dirty="0"/>
            </a:br>
            <a:r>
              <a:rPr lang="en-US" dirty="0"/>
              <a:t>Overall, the pipeline runs at around 30 Hz, which provides real-time performance for perception–action tasks.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088075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This slide summarizes the YOLOv8 perception module.</a:t>
            </a:r>
            <a:br>
              <a:rPr lang="en-US" dirty="0"/>
            </a:br>
            <a:r>
              <a:rPr lang="en-US" dirty="0"/>
              <a:t>The detector is trained on a synthetically generated dataset of chess pieces collected from </a:t>
            </a:r>
            <a:r>
              <a:rPr lang="en-US" dirty="0" err="1"/>
              <a:t>CoppeliaSim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model learns six classes and outputs bounding boxes, confidence scores, and centroid locations for each piece.</a:t>
            </a:r>
            <a:br>
              <a:rPr lang="en-US" dirty="0"/>
            </a:br>
            <a:r>
              <a:rPr lang="en-US" dirty="0"/>
              <a:t>These detections are streamed in real time into the reasoning module, allowing the robot to maintain an updated view of the scene.</a:t>
            </a:r>
            <a:br>
              <a:rPr lang="en-US" dirty="0"/>
            </a:br>
            <a:r>
              <a:rPr lang="en-US" dirty="0"/>
              <a:t>Compared to classical filtering pipelines, YOLOv8 provides robustness to viewpoint changes and offers richer semantic information, making it more scalable for manipulation tasks.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797582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shows how uncertainty is handled in the perception pipeline.</a:t>
            </a:r>
            <a:br>
              <a:rPr lang="en-US" dirty="0"/>
            </a:br>
            <a:r>
              <a:rPr lang="en-US" dirty="0"/>
              <a:t>The system interprets YOLO confidence scores as probabilistic estimates of correctness, allowing reasoning under uncertainty.</a:t>
            </a:r>
            <a:br>
              <a:rPr lang="en-US" dirty="0"/>
            </a:br>
            <a:r>
              <a:rPr lang="en-US" dirty="0"/>
              <a:t>A confidence threshold is applied to filter out unreliable detections and avoid triggering incorrect actions.</a:t>
            </a:r>
            <a:br>
              <a:rPr lang="en-US" dirty="0"/>
            </a:br>
            <a:r>
              <a:rPr lang="en-US" dirty="0"/>
              <a:t>If multiple candidate detections exist, the system selects the one with the highest confidence to ground the perceived object.</a:t>
            </a:r>
            <a:br>
              <a:rPr lang="en-US" dirty="0"/>
            </a:br>
            <a:r>
              <a:rPr lang="en-US" dirty="0"/>
              <a:t>By integrating these simple probabilistic steps, the overall manipulation process becomes more robust and less sensitive to perception noise.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reasoning pipeline begins by parsing the natural-language instruction to extract the object type and destination.</a:t>
            </a:r>
            <a:br>
              <a:rPr lang="en-US" dirty="0"/>
            </a:br>
            <a:r>
              <a:rPr lang="en-US" dirty="0"/>
              <a:t>These symbolic elements are then grounded in the perceived scene by filtering YOLO detections that match the requested object.</a:t>
            </a:r>
            <a:br>
              <a:rPr lang="en-US" dirty="0"/>
            </a:br>
            <a:r>
              <a:rPr lang="en-US" dirty="0"/>
              <a:t>Next, the system resolves the destination—such as the left bin—by converting the linguistic reference into world coordinates.</a:t>
            </a:r>
            <a:br>
              <a:rPr lang="en-US" dirty="0"/>
            </a:br>
            <a:r>
              <a:rPr lang="en-US" dirty="0"/>
              <a:t>Once both the target object and destination are grounded, the intent is mapped into a sequence of robot actions like grasping, moving, and releasing in </a:t>
            </a:r>
            <a:r>
              <a:rPr lang="en-US" dirty="0" err="1"/>
              <a:t>CoppeliaSim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Finally, the robot executes the motion and verifies the result through perception to ensure the command was completed correctly.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pick-and-place pipeline begins by using the estimated 3D pose from perception to initialize the inverse-kinematics plan.</a:t>
            </a:r>
            <a:br>
              <a:rPr lang="en-US" dirty="0"/>
            </a:br>
            <a:r>
              <a:rPr lang="en-US" dirty="0"/>
              <a:t>The robot then approaches the object through incremental IK waypoints to ensure a smooth and collision-aware trajectory.</a:t>
            </a:r>
            <a:br>
              <a:rPr lang="en-US" dirty="0"/>
            </a:br>
            <a:r>
              <a:rPr lang="en-US" dirty="0"/>
              <a:t>At the final pose, the gripper closes with a binary command to secure the object.</a:t>
            </a:r>
            <a:br>
              <a:rPr lang="en-US" dirty="0"/>
            </a:br>
            <a:r>
              <a:rPr lang="en-US" dirty="0"/>
              <a:t>The system lifts and transfers the piece along a predefined IK path while monitoring feedback.</a:t>
            </a:r>
            <a:br>
              <a:rPr lang="en-US" dirty="0"/>
            </a:br>
            <a:r>
              <a:rPr lang="en-US" dirty="0"/>
              <a:t>Finally, the gripper opens at the target location to complete the release.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rgbClr val="004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D11D-86B6-41D9-804F-B21E465E6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3211830"/>
            <a:ext cx="10972800" cy="2057400"/>
          </a:xfrm>
        </p:spPr>
        <p:txBody>
          <a:bodyPr anchor="b"/>
          <a:lstStyle>
            <a:lvl1pPr algn="ctr">
              <a:defRPr sz="7200" spc="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DCADE-2A34-4B9D-9987-0330895D7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314951"/>
            <a:ext cx="10972800" cy="1497330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560">
                <a:solidFill>
                  <a:srgbClr val="FFFFFF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A79536-344B-4703-95C3-7F5AD0BFB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88" y="785434"/>
            <a:ext cx="4248086" cy="92939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5D87C84-1993-43C1-A570-C771C220F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7701" y="7395209"/>
            <a:ext cx="5726430" cy="377190"/>
          </a:xfrm>
        </p:spPr>
        <p:txBody>
          <a:bodyPr>
            <a:normAutofit/>
          </a:bodyPr>
          <a:lstStyle>
            <a:lvl1pPr marL="0" indent="0" algn="ctr">
              <a:buNone/>
              <a:defRPr sz="1620" cap="all" baseline="0">
                <a:solidFill>
                  <a:srgbClr val="FFFFFF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5B0621-5201-4B3C-B3F3-03D9DDA06A71}"/>
              </a:ext>
            </a:extLst>
          </p:cNvPr>
          <p:cNvCxnSpPr/>
          <p:nvPr/>
        </p:nvCxnSpPr>
        <p:spPr>
          <a:xfrm>
            <a:off x="2122843" y="3303270"/>
            <a:ext cx="21717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48807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5EF6-6786-4ED3-B643-2BCA247B6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11" y="651511"/>
            <a:ext cx="12653009" cy="133731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C6537-CD92-4621-BEAC-209C2F46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02E95-BAFB-4FA5-935D-F153DAC8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AE8E8-275F-4879-A380-FC69F4F9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31A79-8F5C-4459-9F47-4F4A56020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8" y="283349"/>
            <a:ext cx="2174218" cy="222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4C6A6-466D-458F-9462-128882D6EF6C}"/>
              </a:ext>
            </a:extLst>
          </p:cNvPr>
          <p:cNvSpPr txBox="1"/>
          <p:nvPr/>
        </p:nvSpPr>
        <p:spPr>
          <a:xfrm>
            <a:off x="12492989" y="243841"/>
            <a:ext cx="1154430" cy="2933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1020">
                <a:solidFill>
                  <a:schemeClr val="bg2"/>
                </a:solidFill>
              </a:rPr>
              <a:t>ku.ac.ae</a:t>
            </a:r>
            <a:endParaRPr lang="en-US" sz="1020">
              <a:solidFill>
                <a:schemeClr val="bg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90FDB3-7706-4B32-BD35-532B4AC7ECDA}"/>
              </a:ext>
            </a:extLst>
          </p:cNvPr>
          <p:cNvCxnSpPr/>
          <p:nvPr/>
        </p:nvCxnSpPr>
        <p:spPr>
          <a:xfrm>
            <a:off x="460399" y="640080"/>
            <a:ext cx="137585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930B2A2-81DA-4F3D-9D9E-46E4F7B938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86350" y="3303270"/>
            <a:ext cx="4457700" cy="427482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16E22AE-DDB9-4C04-8CBA-FF04F1AFB3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0060" y="3303270"/>
            <a:ext cx="4457700" cy="427482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5F3CFBF-C13C-4A9F-BDDF-0E18286F15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92640" y="3303270"/>
            <a:ext cx="4457700" cy="427482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66704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5EF6-6786-4ED3-B643-2BCA247B6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490" y="1337309"/>
            <a:ext cx="7612381" cy="1725930"/>
          </a:xfrm>
        </p:spPr>
        <p:txBody>
          <a:bodyPr anchor="t" anchorCtr="0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C6537-CD92-4621-BEAC-209C2F46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02E95-BAFB-4FA5-935D-F153DAC8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AE8E8-275F-4879-A380-FC69F4F9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31A79-8F5C-4459-9F47-4F4A56020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8" y="283349"/>
            <a:ext cx="2174218" cy="222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4C6A6-466D-458F-9462-128882D6EF6C}"/>
              </a:ext>
            </a:extLst>
          </p:cNvPr>
          <p:cNvSpPr txBox="1"/>
          <p:nvPr/>
        </p:nvSpPr>
        <p:spPr>
          <a:xfrm>
            <a:off x="12492989" y="243841"/>
            <a:ext cx="1154430" cy="2933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1020">
                <a:solidFill>
                  <a:schemeClr val="bg2"/>
                </a:solidFill>
              </a:rPr>
              <a:t>ku.ac.ae</a:t>
            </a:r>
            <a:endParaRPr lang="en-US" sz="1020">
              <a:solidFill>
                <a:schemeClr val="bg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90FDB3-7706-4B32-BD35-532B4AC7ECDA}"/>
              </a:ext>
            </a:extLst>
          </p:cNvPr>
          <p:cNvCxnSpPr/>
          <p:nvPr/>
        </p:nvCxnSpPr>
        <p:spPr>
          <a:xfrm>
            <a:off x="460399" y="640080"/>
            <a:ext cx="137585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930B2A2-81DA-4F3D-9D9E-46E4F7B938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86350" y="3303270"/>
            <a:ext cx="4457700" cy="427482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16E22AE-DDB9-4C04-8CBA-FF04F1AFB3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0060" y="3303270"/>
            <a:ext cx="4457700" cy="427482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5F3CFBF-C13C-4A9F-BDDF-0E18286F15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92640" y="914401"/>
            <a:ext cx="4457700" cy="666369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9385095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5EDB-8165-4C09-A93D-01F9B0F7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9EA8E-5754-4FAF-B3D4-63EA441F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6CD72-BAC2-4994-B821-40432481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3CFAF-562D-445B-846A-E8F71A02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8C825-F06D-4987-81B8-02D493880414}"/>
              </a:ext>
            </a:extLst>
          </p:cNvPr>
          <p:cNvSpPr txBox="1"/>
          <p:nvPr/>
        </p:nvSpPr>
        <p:spPr>
          <a:xfrm>
            <a:off x="12492989" y="243841"/>
            <a:ext cx="1154430" cy="2933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1020">
                <a:solidFill>
                  <a:schemeClr val="bg2"/>
                </a:solidFill>
              </a:rPr>
              <a:t>ku.ac.ae</a:t>
            </a:r>
            <a:endParaRPr lang="en-US" sz="102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64E6B-FB97-4EC4-BBD3-24FE3C8D1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8" y="283349"/>
            <a:ext cx="2174218" cy="2223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8822A8-864B-49B0-9C0B-A862217EF3B8}"/>
              </a:ext>
            </a:extLst>
          </p:cNvPr>
          <p:cNvCxnSpPr/>
          <p:nvPr/>
        </p:nvCxnSpPr>
        <p:spPr>
          <a:xfrm>
            <a:off x="460399" y="640080"/>
            <a:ext cx="137585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3041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5EDB-8165-4C09-A93D-01F9B0F7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9EA8E-5754-4FAF-B3D4-63EA441F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DD Month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6CD72-BAC2-4994-B821-40432481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3CFAF-562D-445B-846A-E8F71A02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68DD1B-5CD8-424B-8173-19E182143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8C825-F06D-4987-81B8-02D493880414}"/>
              </a:ext>
            </a:extLst>
          </p:cNvPr>
          <p:cNvSpPr txBox="1"/>
          <p:nvPr/>
        </p:nvSpPr>
        <p:spPr>
          <a:xfrm>
            <a:off x="12492989" y="243841"/>
            <a:ext cx="1154430" cy="2933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1020">
                <a:solidFill>
                  <a:schemeClr val="tx2"/>
                </a:solidFill>
              </a:rPr>
              <a:t>ku.ac.ae</a:t>
            </a:r>
            <a:endParaRPr lang="en-US" sz="102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64E6B-FB97-4EC4-BBD3-24FE3C8D1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9" y="283349"/>
            <a:ext cx="2174216" cy="2223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8822A8-864B-49B0-9C0B-A862217EF3B8}"/>
              </a:ext>
            </a:extLst>
          </p:cNvPr>
          <p:cNvCxnSpPr/>
          <p:nvPr/>
        </p:nvCxnSpPr>
        <p:spPr>
          <a:xfrm>
            <a:off x="460399" y="640080"/>
            <a:ext cx="137585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60111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94EFBB-C8CA-4201-A903-805856BE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51DCEB-2462-4151-B7CC-F3EC0D3A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57B99-432B-45A8-9216-9BC01B29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6850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D0C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9F49-C197-4276-BA18-25EE4468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1445896"/>
            <a:ext cx="12618720" cy="3423284"/>
          </a:xfrm>
        </p:spPr>
        <p:txBody>
          <a:bodyPr anchor="b"/>
          <a:lstStyle>
            <a:lvl1pPr algn="ctr">
              <a:lnSpc>
                <a:spcPct val="100000"/>
              </a:lnSpc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4C747-8640-4D13-A1FA-90CDB4EBB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4800600"/>
            <a:ext cx="12618720" cy="1901191"/>
          </a:xfrm>
        </p:spPr>
        <p:txBody>
          <a:bodyPr>
            <a:normAutofit/>
          </a:bodyPr>
          <a:lstStyle>
            <a:lvl1pPr marL="0" indent="0" algn="ctr">
              <a:buNone/>
              <a:defRPr sz="4560">
                <a:solidFill>
                  <a:srgbClr val="000000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46D51-CC51-458D-B7F8-BB8DC09C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397C4-D37A-45E1-B1B8-7100D475B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3DD6E-BA6A-445E-B542-43DE3AEB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5424D6-2475-46D6-A699-3A7CA5F8B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8" y="283349"/>
            <a:ext cx="2174218" cy="222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65327D-BC3D-4548-B6FC-FF18B53D2785}"/>
              </a:ext>
            </a:extLst>
          </p:cNvPr>
          <p:cNvSpPr txBox="1"/>
          <p:nvPr/>
        </p:nvSpPr>
        <p:spPr>
          <a:xfrm>
            <a:off x="12492989" y="243841"/>
            <a:ext cx="1154430" cy="2933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1020">
                <a:solidFill>
                  <a:schemeClr val="bg2"/>
                </a:solidFill>
              </a:rPr>
              <a:t>ku.ac.ae</a:t>
            </a:r>
            <a:endParaRPr lang="en-US" sz="102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1160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Picture Background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9F49-C197-4276-BA18-25EE4468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1263016"/>
            <a:ext cx="12618720" cy="3423284"/>
          </a:xfrm>
        </p:spPr>
        <p:txBody>
          <a:bodyPr anchor="b"/>
          <a:lstStyle>
            <a:lvl1pPr algn="ctr">
              <a:lnSpc>
                <a:spcPct val="100000"/>
              </a:lnSpc>
              <a:defRPr sz="72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46D51-CC51-458D-B7F8-BB8DC09C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397C4-D37A-45E1-B1B8-7100D475B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3DD6E-BA6A-445E-B542-43DE3AEB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5424D6-2475-46D6-A699-3A7CA5F8B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8" y="283349"/>
            <a:ext cx="2174218" cy="222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65327D-BC3D-4548-B6FC-FF18B53D2785}"/>
              </a:ext>
            </a:extLst>
          </p:cNvPr>
          <p:cNvSpPr txBox="1"/>
          <p:nvPr/>
        </p:nvSpPr>
        <p:spPr>
          <a:xfrm>
            <a:off x="12492989" y="243841"/>
            <a:ext cx="1154430" cy="2933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1020">
                <a:solidFill>
                  <a:schemeClr val="bg2"/>
                </a:solidFill>
              </a:rPr>
              <a:t>ku.ac.ae</a:t>
            </a:r>
            <a:endParaRPr lang="en-US" sz="102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28702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Pr>
        <a:solidFill>
          <a:srgbClr val="004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EA79536-344B-4703-95C3-7F5AD0BFB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200" y="1069390"/>
            <a:ext cx="2842421" cy="621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AD5768-C7B0-4ABF-BE83-522BCD1F6FE5}"/>
              </a:ext>
            </a:extLst>
          </p:cNvPr>
          <p:cNvSpPr txBox="1"/>
          <p:nvPr/>
        </p:nvSpPr>
        <p:spPr>
          <a:xfrm>
            <a:off x="902970" y="3054971"/>
            <a:ext cx="12778740" cy="212365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fi-FI" sz="13800" b="1" spc="-120" baseline="0" dirty="0" err="1">
                <a:solidFill>
                  <a:srgbClr val="FFFFFF"/>
                </a:solidFill>
                <a:latin typeface="+mj-lt"/>
              </a:rPr>
              <a:t>Thank</a:t>
            </a:r>
            <a:r>
              <a:rPr lang="fi-FI" sz="13800" b="1" spc="-120" baseline="0" dirty="0">
                <a:solidFill>
                  <a:srgbClr val="FFFFFF"/>
                </a:solidFill>
                <a:latin typeface="+mj-lt"/>
              </a:rPr>
              <a:t> </a:t>
            </a:r>
            <a:r>
              <a:rPr lang="fi-FI" sz="13800" b="1" spc="-120" baseline="0" dirty="0" err="1">
                <a:solidFill>
                  <a:srgbClr val="FFFFFF"/>
                </a:solidFill>
                <a:latin typeface="+mj-lt"/>
              </a:rPr>
              <a:t>You</a:t>
            </a:r>
            <a:endParaRPr lang="en-US" sz="13800" b="1" spc="-120" baseline="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33D0-73BA-48D2-AA6E-3F2C63C9CA8F}"/>
              </a:ext>
            </a:extLst>
          </p:cNvPr>
          <p:cNvSpPr txBox="1"/>
          <p:nvPr/>
        </p:nvSpPr>
        <p:spPr>
          <a:xfrm>
            <a:off x="6217921" y="7376161"/>
            <a:ext cx="2205989" cy="2933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i-FI" sz="1500" b="1">
                <a:solidFill>
                  <a:srgbClr val="FFFFFF"/>
                </a:solidFill>
              </a:rPr>
              <a:t>ku.ac.ae</a:t>
            </a:r>
            <a:endParaRPr lang="en-US" sz="15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24481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785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4329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Neg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D11D-86B6-41D9-804F-B21E465E6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3211830"/>
            <a:ext cx="10972800" cy="2057400"/>
          </a:xfrm>
        </p:spPr>
        <p:txBody>
          <a:bodyPr anchor="b"/>
          <a:lstStyle>
            <a:lvl1pPr algn="ctr">
              <a:defRPr sz="7200" spc="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DCADE-2A34-4B9D-9987-0330895D7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314951"/>
            <a:ext cx="10972800" cy="1497330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560">
                <a:solidFill>
                  <a:schemeClr val="bg2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5D87C84-1993-43C1-A570-C771C220F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7701" y="7395209"/>
            <a:ext cx="5726430" cy="377190"/>
          </a:xfrm>
        </p:spPr>
        <p:txBody>
          <a:bodyPr>
            <a:normAutofit/>
          </a:bodyPr>
          <a:lstStyle>
            <a:lvl1pPr marL="0" indent="0" algn="ctr">
              <a:buNone/>
              <a:defRPr sz="1620" cap="all" baseline="0">
                <a:solidFill>
                  <a:schemeClr val="bg2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5B0621-5201-4B3C-B3F3-03D9DDA06A71}"/>
              </a:ext>
            </a:extLst>
          </p:cNvPr>
          <p:cNvCxnSpPr/>
          <p:nvPr/>
        </p:nvCxnSpPr>
        <p:spPr>
          <a:xfrm>
            <a:off x="6217920" y="3303270"/>
            <a:ext cx="21717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7211BEC-8A05-5048-8010-DA55CE467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89" y="785434"/>
            <a:ext cx="4248086" cy="92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6445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488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27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3765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1836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389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7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">
    <p:bg>
      <p:bgPr>
        <a:solidFill>
          <a:srgbClr val="004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B21E90-80D8-4070-8157-51F5D9E9B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ED11D-86B6-41D9-804F-B21E465E6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3211830"/>
            <a:ext cx="10972800" cy="2057400"/>
          </a:xfrm>
        </p:spPr>
        <p:txBody>
          <a:bodyPr anchor="b"/>
          <a:lstStyle>
            <a:lvl1pPr algn="ctr">
              <a:defRPr sz="7200" spc="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DCADE-2A34-4B9D-9987-0330895D7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314951"/>
            <a:ext cx="10972800" cy="1497330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560">
                <a:solidFill>
                  <a:srgbClr val="FFFFFF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5D87C84-1993-43C1-A570-C771C220F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7701" y="7395209"/>
            <a:ext cx="5726430" cy="377190"/>
          </a:xfrm>
        </p:spPr>
        <p:txBody>
          <a:bodyPr>
            <a:normAutofit/>
          </a:bodyPr>
          <a:lstStyle>
            <a:lvl1pPr marL="0" indent="0" algn="ctr">
              <a:buNone/>
              <a:defRPr sz="1620" cap="all" baseline="0">
                <a:solidFill>
                  <a:srgbClr val="FFFFFF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C8DC6-096E-714D-AF28-586972589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88" y="785434"/>
            <a:ext cx="4248086" cy="92939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EF1488-91C4-7449-841C-78AF4CE5EB83}"/>
              </a:ext>
            </a:extLst>
          </p:cNvPr>
          <p:cNvCxnSpPr/>
          <p:nvPr/>
        </p:nvCxnSpPr>
        <p:spPr>
          <a:xfrm>
            <a:off x="2122843" y="3303270"/>
            <a:ext cx="21717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1315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5EF6-6786-4ED3-B643-2BCA247B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B3A0E-D963-4BA4-863C-413B32E51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C6537-CD92-4621-BEAC-209C2F46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02E95-BAFB-4FA5-935D-F153DAC8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AE8E8-275F-4879-A380-FC69F4F9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31A79-8F5C-4459-9F47-4F4A56020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8" y="283349"/>
            <a:ext cx="2174218" cy="222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4C6A6-466D-458F-9462-128882D6EF6C}"/>
              </a:ext>
            </a:extLst>
          </p:cNvPr>
          <p:cNvSpPr txBox="1"/>
          <p:nvPr/>
        </p:nvSpPr>
        <p:spPr>
          <a:xfrm>
            <a:off x="12492989" y="243841"/>
            <a:ext cx="1154430" cy="2933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1020">
                <a:solidFill>
                  <a:schemeClr val="bg2"/>
                </a:solidFill>
              </a:rPr>
              <a:t>ku.ac.ae</a:t>
            </a:r>
            <a:endParaRPr lang="en-US" sz="1020">
              <a:solidFill>
                <a:schemeClr val="bg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90FDB3-7706-4B32-BD35-532B4AC7ECDA}"/>
              </a:ext>
            </a:extLst>
          </p:cNvPr>
          <p:cNvCxnSpPr/>
          <p:nvPr/>
        </p:nvCxnSpPr>
        <p:spPr>
          <a:xfrm>
            <a:off x="460399" y="640080"/>
            <a:ext cx="137585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1829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Portr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B3A0E-D963-4BA4-863C-413B32E51A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95210" y="1383030"/>
            <a:ext cx="6229349" cy="619454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Heading 1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C6537-CD92-4621-BEAC-209C2F46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02E95-BAFB-4FA5-935D-F153DAC8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AE8E8-275F-4879-A380-FC69F4F9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31A79-8F5C-4459-9F47-4F4A56020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8" y="283349"/>
            <a:ext cx="2174218" cy="222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4C6A6-466D-458F-9462-128882D6EF6C}"/>
              </a:ext>
            </a:extLst>
          </p:cNvPr>
          <p:cNvSpPr txBox="1"/>
          <p:nvPr/>
        </p:nvSpPr>
        <p:spPr>
          <a:xfrm>
            <a:off x="12492989" y="243841"/>
            <a:ext cx="1154430" cy="2933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1020">
                <a:solidFill>
                  <a:schemeClr val="bg2"/>
                </a:solidFill>
              </a:rPr>
              <a:t>ku.ac.ae</a:t>
            </a:r>
            <a:endParaRPr lang="en-US" sz="1020">
              <a:solidFill>
                <a:schemeClr val="bg2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C1F0F3F-166A-422E-B49B-E35296BC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490" y="1348741"/>
            <a:ext cx="5303520" cy="6228834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85506D-9F69-4855-B473-3BFDAF44ED69}"/>
              </a:ext>
            </a:extLst>
          </p:cNvPr>
          <p:cNvCxnSpPr/>
          <p:nvPr/>
        </p:nvCxnSpPr>
        <p:spPr>
          <a:xfrm>
            <a:off x="460399" y="640080"/>
            <a:ext cx="137585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9303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BB98-3A1E-4BA6-A18A-C711FCA9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5B3EF-8293-4FA5-B31C-91F5BA7D4E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2960" y="2242080"/>
            <a:ext cx="5616000" cy="5339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6ED27-71A5-4DAD-A199-5EA0A05E7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00" y="2242080"/>
            <a:ext cx="5616000" cy="5339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C24C3-5F25-4ACD-A2D4-0198F4B9F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1D6D0-37D4-42A5-B774-5A583D84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79724-736B-42D4-9FC2-BBF87F43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462DF-95A9-4839-9F28-1A83BCE28186}"/>
              </a:ext>
            </a:extLst>
          </p:cNvPr>
          <p:cNvSpPr txBox="1"/>
          <p:nvPr/>
        </p:nvSpPr>
        <p:spPr>
          <a:xfrm>
            <a:off x="12492989" y="243841"/>
            <a:ext cx="1154430" cy="2933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1020">
                <a:solidFill>
                  <a:schemeClr val="bg2"/>
                </a:solidFill>
              </a:rPr>
              <a:t>ku.ac.ae</a:t>
            </a:r>
            <a:endParaRPr lang="en-US" sz="102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DB1926-9526-4026-8069-F153FB78B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8" y="283349"/>
            <a:ext cx="2174218" cy="2223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93EDA0-B8B5-41ED-80CE-BFDA6DF8FC4B}"/>
              </a:ext>
            </a:extLst>
          </p:cNvPr>
          <p:cNvCxnSpPr/>
          <p:nvPr/>
        </p:nvCxnSpPr>
        <p:spPr>
          <a:xfrm>
            <a:off x="460399" y="640080"/>
            <a:ext cx="137585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1657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BB98-3A1E-4BA6-A18A-C711FCA9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5B3EF-8293-4FA5-B31C-91F5BA7D4E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2960" y="2823209"/>
            <a:ext cx="5616000" cy="47583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6ED27-71A5-4DAD-A199-5EA0A05E7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00" y="2823209"/>
            <a:ext cx="5616000" cy="47583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C24C3-5F25-4ACD-A2D4-0198F4B9F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1D6D0-37D4-42A5-B774-5A583D84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79724-736B-42D4-9FC2-BBF87F43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4673FD0-9E13-4C1A-B859-688309735A0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32960" y="2242080"/>
            <a:ext cx="5616000" cy="455401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81F1501-AF73-4AAC-9FF0-0767311D3E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01000" y="2242080"/>
            <a:ext cx="5625466" cy="455401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DE178B-FD49-4EE2-9A05-5F6BE0A0483C}"/>
              </a:ext>
            </a:extLst>
          </p:cNvPr>
          <p:cNvSpPr txBox="1"/>
          <p:nvPr/>
        </p:nvSpPr>
        <p:spPr>
          <a:xfrm>
            <a:off x="12492989" y="243841"/>
            <a:ext cx="1154430" cy="2933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1020">
                <a:solidFill>
                  <a:schemeClr val="bg2"/>
                </a:solidFill>
              </a:rPr>
              <a:t>ku.ac.ae</a:t>
            </a:r>
            <a:endParaRPr lang="en-US" sz="102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110D8-F82F-4692-8B00-F633DEF1A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8" y="283349"/>
            <a:ext cx="2174218" cy="2223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32C51C-6D36-4A71-A1DB-6C92A35CA313}"/>
              </a:ext>
            </a:extLst>
          </p:cNvPr>
          <p:cNvCxnSpPr/>
          <p:nvPr/>
        </p:nvCxnSpPr>
        <p:spPr>
          <a:xfrm>
            <a:off x="460399" y="640080"/>
            <a:ext cx="137585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84173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F29153F9-78D4-4D70-B44A-4B9B91D91CB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395210" y="925831"/>
            <a:ext cx="6766560" cy="66408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C5EF6-6786-4ED3-B643-2BCA247B6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490" y="651511"/>
            <a:ext cx="5017771" cy="13373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B3A0E-D963-4BA4-863C-413B32E51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4490" y="2240281"/>
            <a:ext cx="5017771" cy="533781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C6537-CD92-4621-BEAC-209C2F46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02E95-BAFB-4FA5-935D-F153DAC8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AE8E8-275F-4879-A380-FC69F4F9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C296D0-EF25-4659-9A29-DE874EE0BD57}"/>
              </a:ext>
            </a:extLst>
          </p:cNvPr>
          <p:cNvSpPr txBox="1"/>
          <p:nvPr/>
        </p:nvSpPr>
        <p:spPr>
          <a:xfrm>
            <a:off x="12492989" y="243841"/>
            <a:ext cx="1154430" cy="2933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1020">
                <a:solidFill>
                  <a:schemeClr val="bg2"/>
                </a:solidFill>
              </a:rPr>
              <a:t>ku.ac.ae</a:t>
            </a:r>
            <a:endParaRPr lang="en-US" sz="1020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2D0369-8EEE-446D-A24C-9E71B1856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8" y="283349"/>
            <a:ext cx="2174218" cy="22236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F66C09-963E-47DD-8166-11F0934BF635}"/>
              </a:ext>
            </a:extLst>
          </p:cNvPr>
          <p:cNvCxnSpPr/>
          <p:nvPr/>
        </p:nvCxnSpPr>
        <p:spPr>
          <a:xfrm>
            <a:off x="460399" y="640080"/>
            <a:ext cx="137585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8124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5EF6-6786-4ED3-B643-2BCA247B6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490" y="651511"/>
            <a:ext cx="5017771" cy="13373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B3A0E-D963-4BA4-863C-413B32E51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4490" y="2240281"/>
            <a:ext cx="5017771" cy="5337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C6537-CD92-4621-BEAC-209C2F46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02E95-BAFB-4FA5-935D-F153DAC8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AE8E8-275F-4879-A380-FC69F4F9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E416A-BFDB-410E-9AC9-671259E5DA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95210" y="925831"/>
            <a:ext cx="6766560" cy="664083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C296D0-EF25-4659-9A29-DE874EE0BD57}"/>
              </a:ext>
            </a:extLst>
          </p:cNvPr>
          <p:cNvSpPr txBox="1"/>
          <p:nvPr/>
        </p:nvSpPr>
        <p:spPr>
          <a:xfrm>
            <a:off x="12492989" y="243841"/>
            <a:ext cx="1154430" cy="2933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1020">
                <a:solidFill>
                  <a:schemeClr val="bg2"/>
                </a:solidFill>
              </a:rPr>
              <a:t>ku.ac.ae</a:t>
            </a:r>
            <a:endParaRPr lang="en-US" sz="1020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2D0369-8EEE-446D-A24C-9E71B1856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8" y="283349"/>
            <a:ext cx="2174218" cy="22236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F66C09-963E-47DD-8166-11F0934BF635}"/>
              </a:ext>
            </a:extLst>
          </p:cNvPr>
          <p:cNvCxnSpPr/>
          <p:nvPr/>
        </p:nvCxnSpPr>
        <p:spPr>
          <a:xfrm>
            <a:off x="460399" y="640080"/>
            <a:ext cx="137585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2471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7564FE-F745-443F-8321-B0EFD169F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489" y="651511"/>
            <a:ext cx="11990070" cy="133731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11581-2B37-40B3-825A-043921DFB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4489" y="2240281"/>
            <a:ext cx="11990070" cy="53378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172D0-FD25-45C4-A82E-F4094DCDE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04070" y="243841"/>
            <a:ext cx="2080260" cy="2933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20">
                <a:solidFill>
                  <a:schemeClr val="bg2"/>
                </a:solidFill>
              </a:defRPr>
            </a:lvl1pPr>
          </a:lstStyle>
          <a:p>
            <a:r>
              <a:rPr lang="en-US"/>
              <a:t>DD Month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18871-7BC3-4A13-9CC9-B9A1DB22F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40430" y="243841"/>
            <a:ext cx="4937760" cy="2933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20">
                <a:solidFill>
                  <a:schemeClr val="bg2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A17DA-0D3F-410F-A9AA-3171ED151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876019" y="243841"/>
            <a:ext cx="628650" cy="2933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20">
                <a:solidFill>
                  <a:schemeClr val="bg2"/>
                </a:solidFill>
              </a:defRPr>
            </a:lvl1pPr>
          </a:lstStyle>
          <a:p>
            <a:fld id="{1E68DD1B-5CD8-424B-8173-19E182143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8493A-1FC9-483C-BC41-405831F9D965}"/>
              </a:ext>
            </a:extLst>
          </p:cNvPr>
          <p:cNvSpPr txBox="1"/>
          <p:nvPr/>
        </p:nvSpPr>
        <p:spPr>
          <a:xfrm>
            <a:off x="12492989" y="243841"/>
            <a:ext cx="1154430" cy="2933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1020">
                <a:solidFill>
                  <a:schemeClr val="bg2"/>
                </a:solidFill>
              </a:rPr>
              <a:t>ku.ac.ae</a:t>
            </a:r>
            <a:endParaRPr lang="en-US" sz="102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473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1" r:id="rId20"/>
    <p:sldLayoutId id="2147483682" r:id="rId21"/>
    <p:sldLayoutId id="2147483684" r:id="rId22"/>
    <p:sldLayoutId id="2147483685" r:id="rId23"/>
    <p:sldLayoutId id="2147483686" r:id="rId24"/>
    <p:sldLayoutId id="2147483687" r:id="rId25"/>
  </p:sldLayoutIdLst>
  <p:hf sldNum="0" hdr="0" ftr="0" dt="0"/>
  <p:txStyles>
    <p:titleStyle>
      <a:lvl1pPr algn="l" defTabSz="1097280" rtl="0" eaLnBrk="1" latinLnBrk="0" hangingPunct="1">
        <a:lnSpc>
          <a:spcPct val="100000"/>
        </a:lnSpc>
        <a:spcBef>
          <a:spcPct val="0"/>
        </a:spcBef>
        <a:buNone/>
        <a:defRPr sz="4320" b="1" kern="1200" spc="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7170" indent="-217170" algn="l" defTabSz="1097280" rtl="0" eaLnBrk="1" latinLnBrk="0" hangingPunct="1">
        <a:lnSpc>
          <a:spcPct val="100000"/>
        </a:lnSpc>
        <a:spcBef>
          <a:spcPts val="480"/>
        </a:spcBef>
        <a:buFont typeface="Arial" panose="020B0604020202020204" pitchFamily="34" charset="0"/>
        <a:buChar char="•"/>
        <a:defRPr sz="222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51510" indent="-217170" algn="l" defTabSz="1097280" rtl="0" eaLnBrk="1" latinLnBrk="0" hangingPunct="1">
        <a:lnSpc>
          <a:spcPct val="100000"/>
        </a:lnSpc>
        <a:spcBef>
          <a:spcPts val="480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205740" algn="l" defTabSz="1097280" rtl="0" eaLnBrk="1" latinLnBrk="0" hangingPunct="1">
        <a:lnSpc>
          <a:spcPct val="100000"/>
        </a:lnSpc>
        <a:spcBef>
          <a:spcPts val="48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074420" indent="-217170" algn="l" defTabSz="1097280" rtl="0" eaLnBrk="1" latinLnBrk="0" hangingPunct="1">
        <a:lnSpc>
          <a:spcPct val="100000"/>
        </a:lnSpc>
        <a:spcBef>
          <a:spcPts val="48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291590" indent="-217170" algn="l" defTabSz="1097280" rtl="0" eaLnBrk="1" latinLnBrk="0" hangingPunct="1">
        <a:lnSpc>
          <a:spcPct val="100000"/>
        </a:lnSpc>
        <a:spcBef>
          <a:spcPts val="48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1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3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2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1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811720" y="60636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DF5CC4-7132-D6B5-3767-45F3ABC07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3486744"/>
            <a:ext cx="6227482" cy="2057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5300" dirty="0">
                <a:ea typeface="Inter Bold" pitchFamily="34" charset="-122"/>
                <a:cs typeface="Inter Bold" pitchFamily="34" charset="-120"/>
              </a:rPr>
              <a:t>Vision-Language-Action Integration for Robotic Chess Piece Manipulation</a:t>
            </a:r>
            <a:endParaRPr lang="en-A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B726E3A-206B-934C-7E44-F051F845C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822199"/>
            <a:ext cx="4703482" cy="1264995"/>
          </a:xfrm>
        </p:spPr>
        <p:txBody>
          <a:bodyPr>
            <a:normAutofit/>
          </a:bodyPr>
          <a:lstStyle/>
          <a:p>
            <a:pPr algn="l"/>
            <a:r>
              <a:rPr lang="en-US" sz="1620" cap="all" dirty="0">
                <a:latin typeface="+mj-lt"/>
              </a:rPr>
              <a:t>Aamna Alshehhi</a:t>
            </a:r>
            <a:r>
              <a:rPr lang="en-AE" sz="1620" cap="all" dirty="0">
                <a:latin typeface="+mj-lt"/>
              </a:rPr>
              <a:t> 100062675</a:t>
            </a:r>
          </a:p>
          <a:p>
            <a:pPr algn="l"/>
            <a:endParaRPr lang="en-AE" sz="1620" cap="all" dirty="0">
              <a:latin typeface="+mj-lt"/>
            </a:endParaRPr>
          </a:p>
          <a:p>
            <a:pPr algn="l"/>
            <a:r>
              <a:rPr lang="en-AE" sz="1620" cap="all" dirty="0">
                <a:latin typeface="+mj-lt"/>
              </a:rPr>
              <a:t>Presented to: Prof. Jorge Dias</a:t>
            </a:r>
            <a:endParaRPr lang="en-US" sz="1620" cap="all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4B3E7C-73EF-A049-2FD1-FB0FBFC9D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Fall 2025</a:t>
            </a:r>
            <a:endParaRPr lang="en-AE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06597-2D49-AC6E-94AA-5D671B03EDBC}"/>
              </a:ext>
            </a:extLst>
          </p:cNvPr>
          <p:cNvSpPr txBox="1"/>
          <p:nvPr/>
        </p:nvSpPr>
        <p:spPr>
          <a:xfrm>
            <a:off x="1828800" y="2184333"/>
            <a:ext cx="7315200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97280">
              <a:lnSpc>
                <a:spcPct val="80000"/>
              </a:lnSpc>
            </a:pPr>
            <a:r>
              <a:rPr lang="en-US" b="1" cap="all" dirty="0">
                <a:solidFill>
                  <a:schemeClr val="bg2"/>
                </a:solidFill>
                <a:latin typeface="+mj-lt"/>
              </a:rPr>
              <a:t>ROBO 755 Cognitive Robotics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5"/>
          <p:cNvSpPr/>
          <p:nvPr/>
        </p:nvSpPr>
        <p:spPr>
          <a:xfrm>
            <a:off x="403741" y="8382833"/>
            <a:ext cx="115372" cy="144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+mj-lt"/>
                <a:ea typeface="Inter Light" pitchFamily="34" charset="-122"/>
                <a:cs typeface="Inter Light" pitchFamily="34" charset="-120"/>
              </a:rPr>
              <a:t>01</a:t>
            </a:r>
            <a:endParaRPr lang="en-US" sz="900" dirty="0">
              <a:latin typeface="+mj-lt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03741" y="8563570"/>
            <a:ext cx="4530685" cy="1524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AE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03741" y="8651677"/>
            <a:ext cx="1442085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Approach</a:t>
            </a:r>
            <a:endParaRPr lang="en-US" sz="110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03741" y="8900993"/>
            <a:ext cx="4530685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Move end-effector above target.</a:t>
            </a:r>
            <a:endParaRPr lang="en-US" sz="90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049798" y="8382833"/>
            <a:ext cx="115372" cy="144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+mj-lt"/>
                <a:ea typeface="Inter Light" pitchFamily="34" charset="-122"/>
                <a:cs typeface="Inter Light" pitchFamily="34" charset="-120"/>
              </a:rPr>
              <a:t>02</a:t>
            </a:r>
            <a:endParaRPr lang="en-US" sz="900" dirty="0">
              <a:latin typeface="+mj-lt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049798" y="8563570"/>
            <a:ext cx="4530685" cy="1524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AE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049798" y="8651677"/>
            <a:ext cx="1442085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Grasp</a:t>
            </a:r>
            <a:endParaRPr lang="en-US" sz="1100" dirty="0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049798" y="8900993"/>
            <a:ext cx="4530685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Descend, close gripper.</a:t>
            </a:r>
            <a:endParaRPr lang="en-US" sz="900" dirty="0">
              <a:latin typeface="+mj-lt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695855" y="8382833"/>
            <a:ext cx="115372" cy="144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+mj-lt"/>
                <a:ea typeface="Inter Light" pitchFamily="34" charset="-122"/>
                <a:cs typeface="Inter Light" pitchFamily="34" charset="-120"/>
              </a:rPr>
              <a:t>03</a:t>
            </a:r>
            <a:endParaRPr lang="en-US" sz="900" dirty="0">
              <a:latin typeface="+mj-lt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9695855" y="8563570"/>
            <a:ext cx="4530685" cy="1524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AE">
              <a:latin typeface="+mj-lt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9695855" y="8651677"/>
            <a:ext cx="1442085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Lift</a:t>
            </a:r>
            <a:endParaRPr lang="en-US" sz="1100" dirty="0">
              <a:latin typeface="+mj-lt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695855" y="8900993"/>
            <a:ext cx="4530685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Raise to safe transport height.</a:t>
            </a:r>
            <a:endParaRPr lang="en-US" sz="900" dirty="0">
              <a:latin typeface="+mj-lt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403741" y="9287351"/>
            <a:ext cx="115372" cy="144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+mj-lt"/>
                <a:ea typeface="Inter Light" pitchFamily="34" charset="-122"/>
                <a:cs typeface="Inter Light" pitchFamily="34" charset="-120"/>
              </a:rPr>
              <a:t>04</a:t>
            </a:r>
            <a:endParaRPr lang="en-US" sz="900" dirty="0">
              <a:latin typeface="+mj-lt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403741" y="9468088"/>
            <a:ext cx="6853714" cy="1524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AE">
              <a:latin typeface="+mj-lt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403741" y="9556194"/>
            <a:ext cx="1442085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Transfer</a:t>
            </a:r>
            <a:endParaRPr lang="en-US" sz="1100" dirty="0">
              <a:latin typeface="+mj-lt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403741" y="9805511"/>
            <a:ext cx="6853714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Move to receiving bin.</a:t>
            </a:r>
            <a:endParaRPr lang="en-US" sz="900" dirty="0">
              <a:latin typeface="+mj-lt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372826" y="9287351"/>
            <a:ext cx="115372" cy="144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+mj-lt"/>
                <a:ea typeface="Inter Light" pitchFamily="34" charset="-122"/>
                <a:cs typeface="Inter Light" pitchFamily="34" charset="-120"/>
              </a:rPr>
              <a:t>05</a:t>
            </a:r>
            <a:endParaRPr lang="en-US" sz="900" dirty="0">
              <a:latin typeface="+mj-lt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7372826" y="9468088"/>
            <a:ext cx="6853714" cy="1524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AE">
              <a:latin typeface="+mj-lt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7372826" y="9556194"/>
            <a:ext cx="1442085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Release</a:t>
            </a:r>
            <a:endParaRPr lang="en-US" sz="1100" dirty="0">
              <a:latin typeface="+mj-lt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7372826" y="9805511"/>
            <a:ext cx="6853714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Open gripper, retract.</a:t>
            </a:r>
            <a:endParaRPr lang="en-US" sz="900" dirty="0">
              <a:latin typeface="+mj-l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57C574F-A43F-5A4F-911A-F4807B1A0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23" y="2116426"/>
            <a:ext cx="1780177" cy="6113174"/>
          </a:xfrm>
          <a:prstGeom prst="rect">
            <a:avLst/>
          </a:prstGeom>
        </p:spPr>
      </p:pic>
      <p:sp>
        <p:nvSpPr>
          <p:cNvPr id="30" name="Title 29">
            <a:extLst>
              <a:ext uri="{FF2B5EF4-FFF2-40B4-BE49-F238E27FC236}">
                <a16:creationId xmlns:a16="http://schemas.microsoft.com/office/drawing/2014/main" id="{74B31ABD-3597-E43C-AC22-4E3365CBC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489" y="797737"/>
            <a:ext cx="11990070" cy="1191083"/>
          </a:xfrm>
        </p:spPr>
        <p:txBody>
          <a:bodyPr>
            <a:normAutofit fontScale="90000"/>
          </a:bodyPr>
          <a:lstStyle/>
          <a:p>
            <a:r>
              <a:rPr lang="en-US" dirty="0"/>
              <a:t>Language-Conditioned Reasoning for Robotic Commands</a:t>
            </a:r>
            <a:endParaRPr lang="en-A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E55095-896D-A755-7B3B-0A224C1B33B8}"/>
              </a:ext>
            </a:extLst>
          </p:cNvPr>
          <p:cNvSpPr txBox="1"/>
          <p:nvPr/>
        </p:nvSpPr>
        <p:spPr>
          <a:xfrm>
            <a:off x="876021" y="2515350"/>
            <a:ext cx="6381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2E2E2E"/>
                </a:solidFill>
                <a:effectLst/>
                <a:latin typeface="+mj-lt"/>
              </a:rPr>
              <a:t>Language Parsing</a:t>
            </a:r>
          </a:p>
          <a:p>
            <a:r>
              <a:rPr lang="en-US" sz="1600" dirty="0">
                <a:latin typeface="+mj-lt"/>
              </a:rPr>
              <a:t>Interpret command like “put the queen in the left bin” and extract </a:t>
            </a:r>
            <a:r>
              <a:rPr lang="en-US" sz="1600" b="1" dirty="0">
                <a:latin typeface="+mj-lt"/>
              </a:rPr>
              <a:t>object type</a:t>
            </a:r>
            <a:r>
              <a:rPr lang="en-US" sz="1600" dirty="0">
                <a:latin typeface="+mj-lt"/>
              </a:rPr>
              <a:t> and </a:t>
            </a:r>
            <a:r>
              <a:rPr lang="en-US" sz="1600" b="1" dirty="0">
                <a:latin typeface="+mj-lt"/>
              </a:rPr>
              <a:t>destination</a:t>
            </a:r>
            <a:endParaRPr lang="en-US" sz="1600" dirty="0">
              <a:latin typeface="+mj-lt"/>
            </a:endParaRPr>
          </a:p>
          <a:p>
            <a:endParaRPr lang="en-AE" dirty="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B4C6C4-713A-45DF-50DB-2F1BC31668D0}"/>
              </a:ext>
            </a:extLst>
          </p:cNvPr>
          <p:cNvSpPr txBox="1"/>
          <p:nvPr/>
        </p:nvSpPr>
        <p:spPr>
          <a:xfrm>
            <a:off x="8320600" y="3468545"/>
            <a:ext cx="590594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2E2E2E"/>
                </a:solidFill>
                <a:effectLst/>
                <a:latin typeface="+mj-lt"/>
              </a:rPr>
              <a:t>Semantic Grounding</a:t>
            </a:r>
          </a:p>
          <a:p>
            <a:r>
              <a:rPr lang="en-US" sz="1600" dirty="0">
                <a:latin typeface="+mj-lt"/>
              </a:rPr>
              <a:t>Link symbolic labels to sensory concepts; filter perception results by extracted parameters</a:t>
            </a:r>
          </a:p>
          <a:p>
            <a:endParaRPr lang="en-AE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01F8B1-908C-0ADC-4F11-75008B0D5584}"/>
              </a:ext>
            </a:extLst>
          </p:cNvPr>
          <p:cNvSpPr txBox="1"/>
          <p:nvPr/>
        </p:nvSpPr>
        <p:spPr>
          <a:xfrm>
            <a:off x="945644" y="4368618"/>
            <a:ext cx="576990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2E2E2E"/>
                </a:solidFill>
                <a:effectLst/>
                <a:latin typeface="+mj-lt"/>
              </a:rPr>
              <a:t>Perception Filtering</a:t>
            </a:r>
          </a:p>
          <a:p>
            <a:r>
              <a:rPr lang="en-US" sz="1600" dirty="0">
                <a:latin typeface="+mj-lt"/>
              </a:rPr>
              <a:t>Use YOLO-based detection to find candidate objects matching </a:t>
            </a:r>
            <a:r>
              <a:rPr lang="en-US" sz="1600" b="1" dirty="0">
                <a:latin typeface="+mj-lt"/>
              </a:rPr>
              <a:t>object type</a:t>
            </a:r>
            <a:endParaRPr lang="en-US" sz="1600" dirty="0">
              <a:latin typeface="+mj-lt"/>
            </a:endParaRPr>
          </a:p>
          <a:p>
            <a:endParaRPr lang="en-AE" sz="1600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DD8918-547A-DE18-D16B-23E3FF82BBBA}"/>
              </a:ext>
            </a:extLst>
          </p:cNvPr>
          <p:cNvSpPr txBox="1"/>
          <p:nvPr/>
        </p:nvSpPr>
        <p:spPr>
          <a:xfrm>
            <a:off x="8320600" y="5194825"/>
            <a:ext cx="54250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2E2E2E"/>
                </a:solidFill>
                <a:effectLst/>
                <a:latin typeface="+mj-lt"/>
              </a:rPr>
              <a:t>Destination Resolution</a:t>
            </a:r>
          </a:p>
          <a:p>
            <a:r>
              <a:rPr lang="en-US" sz="1600" dirty="0">
                <a:latin typeface="+mj-lt"/>
              </a:rPr>
              <a:t>Resolve spatial target (e.g., </a:t>
            </a:r>
            <a:r>
              <a:rPr lang="en-US" sz="1600" b="1" dirty="0">
                <a:latin typeface="+mj-lt"/>
              </a:rPr>
              <a:t>left bin</a:t>
            </a:r>
            <a:r>
              <a:rPr lang="en-US" sz="1600" dirty="0">
                <a:latin typeface="+mj-lt"/>
              </a:rPr>
              <a:t>) from language to world coordinates</a:t>
            </a:r>
          </a:p>
          <a:p>
            <a:endParaRPr lang="en-AE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B51375-374F-42AF-9D08-87FD45E9C6BF}"/>
              </a:ext>
            </a:extLst>
          </p:cNvPr>
          <p:cNvSpPr txBox="1"/>
          <p:nvPr/>
        </p:nvSpPr>
        <p:spPr>
          <a:xfrm>
            <a:off x="929149" y="5956149"/>
            <a:ext cx="568030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2E2E2E"/>
                </a:solidFill>
                <a:effectLst/>
                <a:latin typeface="+mj-lt"/>
              </a:rPr>
              <a:t>Action Mapping</a:t>
            </a:r>
          </a:p>
          <a:p>
            <a:r>
              <a:rPr lang="en-US" sz="1600" dirty="0">
                <a:latin typeface="+mj-lt"/>
              </a:rPr>
              <a:t>Translate grounded intent into robot actions: grasp, move, attach/release in </a:t>
            </a:r>
            <a:r>
              <a:rPr lang="en-US" sz="1600" dirty="0" err="1">
                <a:latin typeface="+mj-lt"/>
              </a:rPr>
              <a:t>CoppeliaSim</a:t>
            </a:r>
            <a:endParaRPr lang="en-US" sz="1600" dirty="0">
              <a:latin typeface="+mj-lt"/>
            </a:endParaRPr>
          </a:p>
          <a:p>
            <a:endParaRPr lang="en-AE" sz="1600" dirty="0"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073A6E-89A0-E9CC-72CA-E9622B18DEB2}"/>
              </a:ext>
            </a:extLst>
          </p:cNvPr>
          <p:cNvSpPr txBox="1"/>
          <p:nvPr/>
        </p:nvSpPr>
        <p:spPr>
          <a:xfrm>
            <a:off x="8303597" y="6910418"/>
            <a:ext cx="56282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2E2E2E"/>
                </a:solidFill>
                <a:effectLst/>
                <a:latin typeface="+mj-lt"/>
              </a:rPr>
              <a:t>Execution &amp; Verification</a:t>
            </a:r>
          </a:p>
          <a:p>
            <a:r>
              <a:rPr lang="en-US" sz="1600" dirty="0">
                <a:latin typeface="+mj-lt"/>
              </a:rPr>
              <a:t>Execute motion; verify outcome via perception and release by gripper</a:t>
            </a:r>
          </a:p>
          <a:p>
            <a:endParaRPr lang="en-AE" sz="1600" dirty="0"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4092015-1BA2-1913-536E-3657A1D2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Pick-and-Place Control Pipeline</a:t>
            </a:r>
            <a:endParaRPr lang="en-A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FD673E-9C7F-7FA8-0CDC-3A38036BD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07" y="4696227"/>
            <a:ext cx="14157858" cy="32901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96504B-C7D1-A52C-B980-4B071382B5BF}"/>
              </a:ext>
            </a:extLst>
          </p:cNvPr>
          <p:cNvSpPr txBox="1"/>
          <p:nvPr/>
        </p:nvSpPr>
        <p:spPr>
          <a:xfrm>
            <a:off x="1005841" y="2748543"/>
            <a:ext cx="220475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rgbClr val="2E2E2E"/>
                </a:solidFill>
                <a:effectLst/>
                <a:latin typeface="+mj-lt"/>
              </a:rPr>
              <a:t>Target Acquisition</a:t>
            </a:r>
          </a:p>
          <a:p>
            <a:pPr algn="ctr"/>
            <a:r>
              <a:rPr lang="en-US" sz="1600" dirty="0">
                <a:latin typeface="+mj-lt"/>
              </a:rPr>
              <a:t>Use estimated 3D target position from perception to seed the IK plan</a:t>
            </a:r>
          </a:p>
          <a:p>
            <a:pPr algn="ctr"/>
            <a:endParaRPr lang="en-AE" sz="16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193AD9-C8AD-6B46-E8B7-386261139C3E}"/>
              </a:ext>
            </a:extLst>
          </p:cNvPr>
          <p:cNvSpPr txBox="1"/>
          <p:nvPr/>
        </p:nvSpPr>
        <p:spPr>
          <a:xfrm>
            <a:off x="3489617" y="2751182"/>
            <a:ext cx="241794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rgbClr val="2E2E2E"/>
                </a:solidFill>
                <a:effectLst/>
                <a:latin typeface="+mj-lt"/>
              </a:rPr>
              <a:t>Approach</a:t>
            </a:r>
          </a:p>
          <a:p>
            <a:pPr algn="ctr"/>
            <a:r>
              <a:rPr lang="en-US" sz="1600" dirty="0">
                <a:latin typeface="+mj-lt"/>
              </a:rPr>
              <a:t>Generate incremental IK waypoints for smooth, collision-aware approach</a:t>
            </a:r>
          </a:p>
          <a:p>
            <a:pPr algn="ctr"/>
            <a:endParaRPr lang="en-AE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942D55-962E-EE51-8313-7742774E2EC3}"/>
              </a:ext>
            </a:extLst>
          </p:cNvPr>
          <p:cNvSpPr txBox="1"/>
          <p:nvPr/>
        </p:nvSpPr>
        <p:spPr>
          <a:xfrm>
            <a:off x="6186581" y="2748543"/>
            <a:ext cx="22047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rgbClr val="2E2E2E"/>
                </a:solidFill>
                <a:effectLst/>
                <a:latin typeface="+mj-lt"/>
              </a:rPr>
              <a:t>Grasp</a:t>
            </a:r>
          </a:p>
          <a:p>
            <a:pPr algn="ctr"/>
            <a:r>
              <a:rPr lang="en-US" sz="1600" dirty="0">
                <a:latin typeface="+mj-lt"/>
              </a:rPr>
              <a:t>Execute final IK pose and trigger gripper </a:t>
            </a:r>
            <a:r>
              <a:rPr lang="en-US" sz="1600" b="1" dirty="0">
                <a:latin typeface="+mj-lt"/>
              </a:rPr>
              <a:t>binary</a:t>
            </a:r>
            <a:r>
              <a:rPr lang="en-US" sz="1600" dirty="0">
                <a:latin typeface="+mj-lt"/>
              </a:rPr>
              <a:t> close signal to secure object</a:t>
            </a:r>
          </a:p>
          <a:p>
            <a:pPr algn="ctr"/>
            <a:endParaRPr lang="en-AE" sz="16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CE41E9-E3F2-DA60-354C-065DD2D89618}"/>
              </a:ext>
            </a:extLst>
          </p:cNvPr>
          <p:cNvSpPr txBox="1"/>
          <p:nvPr/>
        </p:nvSpPr>
        <p:spPr>
          <a:xfrm>
            <a:off x="8766177" y="2821237"/>
            <a:ext cx="21226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rgbClr val="2E2E2E"/>
                </a:solidFill>
                <a:effectLst/>
                <a:latin typeface="+mj-lt"/>
              </a:rPr>
              <a:t>Lift &amp; Transfer</a:t>
            </a:r>
          </a:p>
          <a:p>
            <a:pPr algn="ctr"/>
            <a:r>
              <a:rPr lang="en-US" sz="1600" dirty="0">
                <a:latin typeface="+mj-lt"/>
              </a:rPr>
              <a:t>Follow IK trajectory for lift and transfer while monitoring sensory feedback</a:t>
            </a:r>
          </a:p>
          <a:p>
            <a:pPr algn="ctr"/>
            <a:endParaRPr lang="en-AE" sz="16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0896F7-B083-C7D6-43A7-773434FD0535}"/>
              </a:ext>
            </a:extLst>
          </p:cNvPr>
          <p:cNvSpPr txBox="1"/>
          <p:nvPr/>
        </p:nvSpPr>
        <p:spPr>
          <a:xfrm>
            <a:off x="11140783" y="2866511"/>
            <a:ext cx="23350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rgbClr val="2E2E2E"/>
                </a:solidFill>
                <a:effectLst/>
                <a:latin typeface="+mj-lt"/>
              </a:rPr>
              <a:t>Release</a:t>
            </a:r>
          </a:p>
          <a:p>
            <a:pPr algn="ctr"/>
            <a:r>
              <a:rPr lang="en-US" sz="1600" dirty="0">
                <a:latin typeface="+mj-lt"/>
              </a:rPr>
              <a:t>Command gripper </a:t>
            </a:r>
          </a:p>
          <a:p>
            <a:pPr algn="ctr"/>
            <a:r>
              <a:rPr lang="en-US" sz="1600" b="1" dirty="0">
                <a:latin typeface="+mj-lt"/>
              </a:rPr>
              <a:t>binary</a:t>
            </a:r>
            <a:r>
              <a:rPr lang="en-US" sz="1600" dirty="0">
                <a:latin typeface="+mj-lt"/>
              </a:rPr>
              <a:t> open signal at target location to release object</a:t>
            </a:r>
          </a:p>
          <a:p>
            <a:pPr algn="ctr"/>
            <a:endParaRPr lang="en-AE" sz="1600" dirty="0">
              <a:latin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94CF4-F17B-C5DA-73CF-B40284D7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Kinematics &amp; Gripper Control Architecture</a:t>
            </a:r>
            <a:endParaRPr lang="en-A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D8C4E-1FFB-8D1F-E068-3E8FDBEE6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506" y="3902635"/>
            <a:ext cx="3534979" cy="2900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EC4305-7212-C11D-F0D8-94EEF7FD66E1}"/>
              </a:ext>
            </a:extLst>
          </p:cNvPr>
          <p:cNvSpPr txBox="1"/>
          <p:nvPr/>
        </p:nvSpPr>
        <p:spPr>
          <a:xfrm>
            <a:off x="1296894" y="2334417"/>
            <a:ext cx="73152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1E55EB"/>
                </a:solidFill>
                <a:effectLst/>
                <a:latin typeface="+mj-lt"/>
              </a:rPr>
              <a:t>6-DoF Serial-Chain Arm:</a:t>
            </a:r>
            <a:r>
              <a:rPr lang="en-US" b="1" i="0" dirty="0">
                <a:solidFill>
                  <a:srgbClr val="2E2E2E"/>
                </a:solidFill>
                <a:effectLst/>
                <a:latin typeface="+mj-lt"/>
              </a:rPr>
              <a:t> </a:t>
            </a:r>
            <a:r>
              <a:rPr lang="en-US" dirty="0">
                <a:latin typeface="+mj-lt"/>
              </a:rPr>
              <a:t>Articulated joints forming a serial kinematic chain; joint angles drive end-effector pose.</a:t>
            </a:r>
          </a:p>
          <a:p>
            <a:pPr algn="ctr">
              <a:lnSpc>
                <a:spcPct val="200000"/>
              </a:lnSpc>
            </a:pPr>
            <a:endParaRPr lang="en-AE" dirty="0">
              <a:latin typeface="+mj-lt"/>
            </a:endParaRPr>
          </a:p>
          <a:p>
            <a:pPr algn="ctr"/>
            <a:r>
              <a:rPr lang="en-US" b="1" dirty="0">
                <a:solidFill>
                  <a:srgbClr val="3E44E3"/>
                </a:solidFill>
                <a:latin typeface="+mj-lt"/>
              </a:rPr>
              <a:t>Inverse Kinematics (IK): </a:t>
            </a:r>
            <a:r>
              <a:rPr lang="en-US" dirty="0">
                <a:latin typeface="+mj-lt"/>
              </a:rPr>
              <a:t>Solve joint commands to reach target Cartesian positions; supports waypoint tracking.</a:t>
            </a:r>
          </a:p>
          <a:p>
            <a:pPr algn="ctr">
              <a:lnSpc>
                <a:spcPct val="200000"/>
              </a:lnSpc>
            </a:pPr>
            <a:endParaRPr lang="en-AE" dirty="0">
              <a:latin typeface="+mj-lt"/>
            </a:endParaRPr>
          </a:p>
          <a:p>
            <a:pPr algn="ctr"/>
            <a:r>
              <a:rPr lang="en-US" b="1" dirty="0">
                <a:solidFill>
                  <a:srgbClr val="5D34DA"/>
                </a:solidFill>
                <a:latin typeface="+mj-lt"/>
              </a:rPr>
              <a:t>IK-Driven Controller: </a:t>
            </a:r>
            <a:r>
              <a:rPr lang="en-US" dirty="0">
                <a:latin typeface="+mj-lt"/>
              </a:rPr>
              <a:t>Generates smooth trajectories; updates commands incrementally to track waypoints reliably.</a:t>
            </a:r>
          </a:p>
          <a:p>
            <a:pPr algn="ctr">
              <a:lnSpc>
                <a:spcPct val="200000"/>
              </a:lnSpc>
            </a:pPr>
            <a:endParaRPr lang="en-AE" dirty="0">
              <a:latin typeface="+mj-lt"/>
            </a:endParaRPr>
          </a:p>
          <a:p>
            <a:pPr algn="ctr"/>
            <a:r>
              <a:rPr lang="en-US" b="1" dirty="0">
                <a:solidFill>
                  <a:srgbClr val="7D23D2"/>
                </a:solidFill>
                <a:latin typeface="+mj-lt"/>
              </a:rPr>
              <a:t>Parallel-Jaw Gripper: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Contact-based attachment mechanism enabling secure grasp and controlled release.</a:t>
            </a:r>
          </a:p>
          <a:p>
            <a:pPr algn="ctr">
              <a:lnSpc>
                <a:spcPct val="200000"/>
              </a:lnSpc>
            </a:pPr>
            <a:endParaRPr lang="en-AE" dirty="0">
              <a:latin typeface="+mj-lt"/>
            </a:endParaRPr>
          </a:p>
          <a:p>
            <a:pPr algn="ctr"/>
            <a:r>
              <a:rPr lang="en-US" b="1" dirty="0">
                <a:solidFill>
                  <a:srgbClr val="9C13C9"/>
                </a:solidFill>
                <a:latin typeface="+mj-lt"/>
              </a:rPr>
              <a:t>Integration Interface: </a:t>
            </a:r>
            <a:r>
              <a:rPr lang="en-US" dirty="0">
                <a:latin typeface="+mj-lt"/>
              </a:rPr>
              <a:t>Control pipeline linking FK/IK, controller, and gripper for reliable physical interaction.</a:t>
            </a:r>
          </a:p>
          <a:p>
            <a:pPr algn="ctr"/>
            <a:endParaRPr lang="en-AE" dirty="0"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6C0101-9D7D-D871-F2F2-DE5724C12318}"/>
              </a:ext>
            </a:extLst>
          </p:cNvPr>
          <p:cNvCxnSpPr/>
          <p:nvPr/>
        </p:nvCxnSpPr>
        <p:spPr>
          <a:xfrm>
            <a:off x="4912659" y="2976282"/>
            <a:ext cx="0" cy="424330"/>
          </a:xfrm>
          <a:prstGeom prst="straightConnector1">
            <a:avLst/>
          </a:prstGeom>
          <a:ln w="38100">
            <a:solidFill>
              <a:srgbClr val="3E4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F2D04F-BD80-488E-B273-D7192242F029}"/>
              </a:ext>
            </a:extLst>
          </p:cNvPr>
          <p:cNvCxnSpPr/>
          <p:nvPr/>
        </p:nvCxnSpPr>
        <p:spPr>
          <a:xfrm>
            <a:off x="4912659" y="4114800"/>
            <a:ext cx="0" cy="424330"/>
          </a:xfrm>
          <a:prstGeom prst="straightConnector1">
            <a:avLst/>
          </a:prstGeom>
          <a:ln w="38100">
            <a:solidFill>
              <a:srgbClr val="5D34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7292F6-0A5C-49B4-7BDB-918EAF159782}"/>
              </a:ext>
            </a:extLst>
          </p:cNvPr>
          <p:cNvCxnSpPr/>
          <p:nvPr/>
        </p:nvCxnSpPr>
        <p:spPr>
          <a:xfrm>
            <a:off x="4954494" y="5220446"/>
            <a:ext cx="0" cy="424330"/>
          </a:xfrm>
          <a:prstGeom prst="straightConnector1">
            <a:avLst/>
          </a:prstGeom>
          <a:ln w="38100">
            <a:solidFill>
              <a:srgbClr val="7D23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7C1D50-BE01-1F0B-E738-4F8169641463}"/>
              </a:ext>
            </a:extLst>
          </p:cNvPr>
          <p:cNvCxnSpPr/>
          <p:nvPr/>
        </p:nvCxnSpPr>
        <p:spPr>
          <a:xfrm>
            <a:off x="4954494" y="6290235"/>
            <a:ext cx="0" cy="424330"/>
          </a:xfrm>
          <a:prstGeom prst="straightConnector1">
            <a:avLst/>
          </a:prstGeom>
          <a:ln w="38100">
            <a:solidFill>
              <a:srgbClr val="9C13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11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3A448-6701-5C51-1707-B894EA903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D006D-0EE7-2AE8-B2CD-2BBF8319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654" y="2637470"/>
            <a:ext cx="7640993" cy="1477329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rgbClr val="3E44E3"/>
                </a:solidFill>
              </a:rPr>
              <a:t>Results &amp; Simulation</a:t>
            </a:r>
            <a:endParaRPr lang="en-AE" sz="6000" dirty="0">
              <a:solidFill>
                <a:srgbClr val="3E44E3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E7178-10F1-F604-98B8-57C8ECC53405}"/>
              </a:ext>
            </a:extLst>
          </p:cNvPr>
          <p:cNvSpPr/>
          <p:nvPr/>
        </p:nvSpPr>
        <p:spPr>
          <a:xfrm>
            <a:off x="0" y="6645835"/>
            <a:ext cx="14630400" cy="1583765"/>
          </a:xfrm>
          <a:prstGeom prst="rect">
            <a:avLst/>
          </a:prstGeom>
          <a:solidFill>
            <a:srgbClr val="3E44E3"/>
          </a:solidFill>
          <a:ln>
            <a:solidFill>
              <a:srgbClr val="3E4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AEC42E-DED1-12EF-90C4-52984B513A60}"/>
              </a:ext>
            </a:extLst>
          </p:cNvPr>
          <p:cNvSpPr txBox="1"/>
          <p:nvPr/>
        </p:nvSpPr>
        <p:spPr>
          <a:xfrm>
            <a:off x="10070352" y="2964329"/>
            <a:ext cx="152997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600" dirty="0">
                <a:solidFill>
                  <a:srgbClr val="3E44E3"/>
                </a:solidFill>
                <a:latin typeface="Franklin Gothic Demi" panose="020B0703020102020204" pitchFamily="34" charset="0"/>
              </a:rPr>
              <a:t>03</a:t>
            </a:r>
            <a:endParaRPr lang="en-AE" sz="9600" dirty="0">
              <a:solidFill>
                <a:srgbClr val="3E44E3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725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7C7D6B3-57D0-F568-7D38-750332A7E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Colored Cubes Detection</a:t>
            </a:r>
            <a:endParaRPr lang="en-AE" dirty="0"/>
          </a:p>
        </p:txBody>
      </p:sp>
      <p:pic>
        <p:nvPicPr>
          <p:cNvPr id="19" name="2025-11-26 16-17-37">
            <a:hlinkClick r:id="" action="ppaction://media"/>
            <a:extLst>
              <a:ext uri="{FF2B5EF4-FFF2-40B4-BE49-F238E27FC236}">
                <a16:creationId xmlns:a16="http://schemas.microsoft.com/office/drawing/2014/main" id="{453FB429-13C9-DAE7-3FBA-D22129EF01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74" end="468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15971" y="2162427"/>
            <a:ext cx="6636969" cy="37332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369BCD-F3B9-7CC7-0CC7-08B1004FB53F}"/>
              </a:ext>
            </a:extLst>
          </p:cNvPr>
          <p:cNvSpPr txBox="1"/>
          <p:nvPr/>
        </p:nvSpPr>
        <p:spPr>
          <a:xfrm>
            <a:off x="799550" y="2511495"/>
            <a:ext cx="6402097" cy="3849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Real-time HSV filtering validated as a robust baseline for simulated perception.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Tested on </a:t>
            </a:r>
            <a:r>
              <a:rPr lang="en-US" b="1" dirty="0">
                <a:latin typeface="+mj-lt"/>
              </a:rPr>
              <a:t>10 frames</a:t>
            </a:r>
            <a:r>
              <a:rPr lang="en-US" dirty="0">
                <a:latin typeface="+mj-lt"/>
              </a:rPr>
              <a:t> with varied cube positions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Operates in real time (~</a:t>
            </a:r>
            <a:r>
              <a:rPr lang="en-US" b="1" dirty="0">
                <a:latin typeface="+mj-lt"/>
              </a:rPr>
              <a:t>30 Hz</a:t>
            </a:r>
            <a:r>
              <a:rPr lang="en-US" dirty="0">
                <a:latin typeface="+mj-lt"/>
              </a:rPr>
              <a:t>) with </a:t>
            </a:r>
            <a:r>
              <a:rPr lang="en-US" b="1" dirty="0">
                <a:latin typeface="+mj-lt"/>
              </a:rPr>
              <a:t>no false positives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Provides a </a:t>
            </a:r>
            <a:r>
              <a:rPr lang="en-US" b="1" dirty="0">
                <a:latin typeface="+mj-lt"/>
              </a:rPr>
              <a:t>robust baseline</a:t>
            </a:r>
            <a:r>
              <a:rPr lang="en-US" dirty="0">
                <a:latin typeface="+mj-lt"/>
              </a:rPr>
              <a:t> supporting transition to learning-based detectors</a:t>
            </a:r>
            <a:endParaRPr lang="en-AE" dirty="0">
              <a:latin typeface="+mj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41096C-3196-565E-5F21-FEA30B8B8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575" y="6083679"/>
            <a:ext cx="4556500" cy="6072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22E21F-B250-13EE-F133-69629F097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47147" y="6020437"/>
            <a:ext cx="1783703" cy="1491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9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66FE-21B9-3453-8967-B893030D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YOLO-Based Chess Piece Detection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AC910-E201-E62F-0CB8-6D5B5849692D}"/>
              </a:ext>
            </a:extLst>
          </p:cNvPr>
          <p:cNvSpPr txBox="1"/>
          <p:nvPr/>
        </p:nvSpPr>
        <p:spPr>
          <a:xfrm>
            <a:off x="902446" y="2199593"/>
            <a:ext cx="8104095" cy="280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+mj-lt"/>
              </a:rPr>
              <a:t>Average confidence = 0.80 per piece class on the synthetic chess dataset.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Probabilistic module applies thresholding: actions triggered only when posterior confidence &gt; 0.60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Confidence distributions stable under minor pose and viewpoint changes</a:t>
            </a:r>
          </a:p>
        </p:txBody>
      </p:sp>
      <p:pic>
        <p:nvPicPr>
          <p:cNvPr id="8" name="Picture 7" descr="A graph with orange bars&#10;&#10;AI-generated content may be incorrect.">
            <a:extLst>
              <a:ext uri="{FF2B5EF4-FFF2-40B4-BE49-F238E27FC236}">
                <a16:creationId xmlns:a16="http://schemas.microsoft.com/office/drawing/2014/main" id="{F2B32CB4-A700-AD8F-E0D5-5690D37DF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983" y="5345065"/>
            <a:ext cx="4554075" cy="2846296"/>
          </a:xfrm>
          <a:prstGeom prst="rect">
            <a:avLst/>
          </a:prstGeom>
        </p:spPr>
      </p:pic>
      <p:pic>
        <p:nvPicPr>
          <p:cNvPr id="10" name="Picture 9" descr="A graph of blue rectangular objects&#10;&#10;AI-generated content may be incorrect.">
            <a:extLst>
              <a:ext uri="{FF2B5EF4-FFF2-40B4-BE49-F238E27FC236}">
                <a16:creationId xmlns:a16="http://schemas.microsoft.com/office/drawing/2014/main" id="{9C02BDB8-170D-6F2D-D23C-CE95F1FDA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131" y="5325945"/>
            <a:ext cx="5769069" cy="2884535"/>
          </a:xfrm>
          <a:prstGeom prst="rect">
            <a:avLst/>
          </a:prstGeom>
        </p:spPr>
      </p:pic>
      <p:pic>
        <p:nvPicPr>
          <p:cNvPr id="11" name="2025-11-28 14-52-22">
            <a:hlinkClick r:id="" action="ppaction://media"/>
            <a:extLst>
              <a:ext uri="{FF2B5EF4-FFF2-40B4-BE49-F238E27FC236}">
                <a16:creationId xmlns:a16="http://schemas.microsoft.com/office/drawing/2014/main" id="{8CF77130-143D-64B1-C110-B6283D8618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016"/>
                </p14:media>
              </p:ext>
            </p:extLst>
          </p:nvPr>
        </p:nvPicPr>
        <p:blipFill>
          <a:blip r:embed="rId7"/>
          <a:srcRect l="15038" t="805" r="19213" b="-1"/>
          <a:stretch>
            <a:fillRect/>
          </a:stretch>
        </p:blipFill>
        <p:spPr>
          <a:xfrm>
            <a:off x="9192661" y="2085599"/>
            <a:ext cx="3574280" cy="303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2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9DA9A-0738-DA8E-4130-25850B74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Manipulation Simulation</a:t>
            </a:r>
            <a:endParaRPr lang="en-AE" dirty="0"/>
          </a:p>
        </p:txBody>
      </p:sp>
      <p:pic>
        <p:nvPicPr>
          <p:cNvPr id="4" name="2025-11-28 16-49-20">
            <a:hlinkClick r:id="" action="ppaction://media"/>
            <a:extLst>
              <a:ext uri="{FF2B5EF4-FFF2-40B4-BE49-F238E27FC236}">
                <a16:creationId xmlns:a16="http://schemas.microsoft.com/office/drawing/2014/main" id="{BF81946C-B56A-273F-7072-F149498D4E6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70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5651" y="3129120"/>
            <a:ext cx="6734774" cy="3788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2155BE-3950-780E-A736-18E429C8ECA4}"/>
              </a:ext>
            </a:extLst>
          </p:cNvPr>
          <p:cNvSpPr txBox="1"/>
          <p:nvPr/>
        </p:nvSpPr>
        <p:spPr>
          <a:xfrm>
            <a:off x="781125" y="2374304"/>
            <a:ext cx="12843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dirty="0"/>
              <a:t>The overall execution success rate was 80%, with failures primarily due to edge-case occlusions or dynamic interactions</a:t>
            </a:r>
          </a:p>
        </p:txBody>
      </p:sp>
      <p:pic>
        <p:nvPicPr>
          <p:cNvPr id="7" name="2025-11-28 16-19-07">
            <a:hlinkClick r:id="" action="ppaction://media"/>
            <a:extLst>
              <a:ext uri="{FF2B5EF4-FFF2-40B4-BE49-F238E27FC236}">
                <a16:creationId xmlns:a16="http://schemas.microsoft.com/office/drawing/2014/main" id="{0C7A02BD-17DC-AED6-94E7-E447119629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3285" end="344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78256" y="3129120"/>
            <a:ext cx="6734774" cy="3788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E196E1-194F-AA00-1552-110A1C876E07}"/>
              </a:ext>
            </a:extLst>
          </p:cNvPr>
          <p:cNvSpPr txBox="1"/>
          <p:nvPr/>
        </p:nvSpPr>
        <p:spPr>
          <a:xfrm>
            <a:off x="1414188" y="7051751"/>
            <a:ext cx="4597699" cy="284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50" b="1" dirty="0">
                <a:solidFill>
                  <a:schemeClr val="tx2"/>
                </a:solidFill>
              </a:rPr>
              <a:t>“Pick the queen and put it in the left bin.”</a:t>
            </a:r>
            <a:endParaRPr lang="en-AE" sz="185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5E337-7913-D269-CAEE-CC53D73A3510}"/>
              </a:ext>
            </a:extLst>
          </p:cNvPr>
          <p:cNvSpPr txBox="1"/>
          <p:nvPr/>
        </p:nvSpPr>
        <p:spPr>
          <a:xfrm>
            <a:off x="8205788" y="7051751"/>
            <a:ext cx="5279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“Pick the king and put it in the right bin.”</a:t>
            </a:r>
            <a:endParaRPr lang="en-AE" sz="1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14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8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0" mute="1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B6505-B3ED-97E0-534F-EE0E52EB5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Manipulation Simulation</a:t>
            </a:r>
            <a:endParaRPr lang="en-AE" dirty="0"/>
          </a:p>
        </p:txBody>
      </p:sp>
      <p:pic>
        <p:nvPicPr>
          <p:cNvPr id="3" name="2025-11-28 21-13-22">
            <a:hlinkClick r:id="" action="ppaction://media"/>
            <a:extLst>
              <a:ext uri="{FF2B5EF4-FFF2-40B4-BE49-F238E27FC236}">
                <a16:creationId xmlns:a16="http://schemas.microsoft.com/office/drawing/2014/main" id="{5E0A762B-339D-D299-51D2-12A03388B15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189" end="38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4387" y="2710766"/>
            <a:ext cx="7296972" cy="41045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AFEEE4-2480-FC74-802A-410FFCBFAB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749" y="2879189"/>
            <a:ext cx="3936124" cy="3936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FD20E-CF80-F816-E09B-540AC675C2EA}"/>
              </a:ext>
            </a:extLst>
          </p:cNvPr>
          <p:cNvSpPr txBox="1"/>
          <p:nvPr/>
        </p:nvSpPr>
        <p:spPr>
          <a:xfrm>
            <a:off x="1864884" y="7051751"/>
            <a:ext cx="5655977" cy="284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50" b="1" dirty="0">
                <a:solidFill>
                  <a:schemeClr val="tx2"/>
                </a:solidFill>
              </a:rPr>
              <a:t>“Pick the knight and put it in the right bin.”</a:t>
            </a:r>
            <a:endParaRPr lang="en-AE" sz="185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37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2CB40-DA13-AD5B-9C49-A542B3766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5A35-585C-31BE-842B-5E98E219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259" y="2964328"/>
            <a:ext cx="5791200" cy="1477329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rgbClr val="3E44E3"/>
                </a:solidFill>
              </a:rPr>
              <a:t>Conclusion &amp; Future Work</a:t>
            </a:r>
            <a:endParaRPr lang="en-AE" sz="6000" dirty="0">
              <a:solidFill>
                <a:srgbClr val="3E44E3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EC4037-1E80-0947-75E9-07CF8E2ED7D0}"/>
              </a:ext>
            </a:extLst>
          </p:cNvPr>
          <p:cNvSpPr/>
          <p:nvPr/>
        </p:nvSpPr>
        <p:spPr>
          <a:xfrm>
            <a:off x="0" y="6645835"/>
            <a:ext cx="14630400" cy="1583765"/>
          </a:xfrm>
          <a:prstGeom prst="rect">
            <a:avLst/>
          </a:prstGeom>
          <a:solidFill>
            <a:srgbClr val="3E44E3"/>
          </a:solidFill>
          <a:ln>
            <a:solidFill>
              <a:srgbClr val="3E4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0ABBD-9619-383D-E329-C06ACE10FEBA}"/>
              </a:ext>
            </a:extLst>
          </p:cNvPr>
          <p:cNvSpPr txBox="1"/>
          <p:nvPr/>
        </p:nvSpPr>
        <p:spPr>
          <a:xfrm>
            <a:off x="10070352" y="2964329"/>
            <a:ext cx="152997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600" dirty="0">
                <a:solidFill>
                  <a:srgbClr val="3E44E3"/>
                </a:solidFill>
                <a:latin typeface="Franklin Gothic Demi" panose="020B0703020102020204" pitchFamily="34" charset="0"/>
              </a:rPr>
              <a:t>04</a:t>
            </a:r>
            <a:endParaRPr lang="en-AE" sz="9600" dirty="0">
              <a:solidFill>
                <a:srgbClr val="3E44E3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68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82AE2-9C9E-0058-AF12-283981CE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4804B-D4E2-C212-C78B-932FFB26C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17" y="2946314"/>
            <a:ext cx="13272165" cy="1349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F0060-E44B-630D-668F-5A9DE9A149BC}"/>
              </a:ext>
            </a:extLst>
          </p:cNvPr>
          <p:cNvSpPr txBox="1"/>
          <p:nvPr/>
        </p:nvSpPr>
        <p:spPr>
          <a:xfrm>
            <a:off x="217586" y="4305134"/>
            <a:ext cx="32691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+mj-lt"/>
              </a:rPr>
              <a:t>Integrated cognitive robotics pipeline</a:t>
            </a:r>
          </a:p>
          <a:p>
            <a:r>
              <a:rPr lang="en-US" dirty="0">
                <a:latin typeface="+mj-lt"/>
              </a:rPr>
              <a:t>Real-time YOLO perception integrated with probabilistic reasoning to handle sensory uncertainty and drive decisions.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D4F87-B359-1A8D-276E-C783F1DFFE05}"/>
              </a:ext>
            </a:extLst>
          </p:cNvPr>
          <p:cNvSpPr txBox="1"/>
          <p:nvPr/>
        </p:nvSpPr>
        <p:spPr>
          <a:xfrm>
            <a:off x="3669556" y="4295804"/>
            <a:ext cx="34783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+mj-lt"/>
              </a:rPr>
              <a:t>Language-grounded action</a:t>
            </a:r>
          </a:p>
          <a:p>
            <a:r>
              <a:rPr lang="en-US" dirty="0">
                <a:latin typeface="+mj-lt"/>
              </a:rPr>
              <a:t>Semantics-based command grounding that connects natural language instructions to embodied vision–language–action behaviors.</a:t>
            </a:r>
          </a:p>
          <a:p>
            <a:endParaRPr lang="en-AE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16854-D7BA-EFA7-D8EB-839EEC30218A}"/>
              </a:ext>
            </a:extLst>
          </p:cNvPr>
          <p:cNvSpPr txBox="1"/>
          <p:nvPr/>
        </p:nvSpPr>
        <p:spPr>
          <a:xfrm>
            <a:off x="7330703" y="4305134"/>
            <a:ext cx="46459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+mj-lt"/>
              </a:rPr>
              <a:t>Prototype with real-world intent</a:t>
            </a:r>
          </a:p>
          <a:p>
            <a:r>
              <a:rPr lang="en-US" dirty="0">
                <a:latin typeface="+mj-lt"/>
              </a:rPr>
              <a:t>Simulation prototype designed to reflect requirements for service, logistics, and manufacturing robots operating under sensory uncertainty.</a:t>
            </a:r>
          </a:p>
          <a:p>
            <a:endParaRPr lang="en-AE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387A3F-0B94-CB21-C585-106D8FBA7062}"/>
              </a:ext>
            </a:extLst>
          </p:cNvPr>
          <p:cNvSpPr txBox="1"/>
          <p:nvPr/>
        </p:nvSpPr>
        <p:spPr>
          <a:xfrm>
            <a:off x="11594352" y="4285926"/>
            <a:ext cx="30993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+mj-lt"/>
              </a:rPr>
              <a:t>Foundation for deployment and scaling</a:t>
            </a:r>
          </a:p>
          <a:p>
            <a:r>
              <a:rPr lang="en-US" dirty="0">
                <a:latin typeface="+mj-lt"/>
              </a:rPr>
              <a:t>Work lays groundwork for extending embodied systems toward practical deployment and multi-step task execution.</a:t>
            </a:r>
          </a:p>
          <a:p>
            <a:endParaRPr lang="en-A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5792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F0177-2581-373E-A496-551779AFF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587F-968B-CCA9-30E9-ACA15095F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518" y="2032000"/>
            <a:ext cx="6317129" cy="2664162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3E44E3"/>
                </a:solidFill>
              </a:rPr>
              <a:t>Overview &amp; Objectives</a:t>
            </a:r>
            <a:endParaRPr lang="en-AE" sz="6000" dirty="0">
              <a:solidFill>
                <a:srgbClr val="3E44E3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ACB36F-F235-1432-3BB2-D1F4FFE751E2}"/>
              </a:ext>
            </a:extLst>
          </p:cNvPr>
          <p:cNvSpPr/>
          <p:nvPr/>
        </p:nvSpPr>
        <p:spPr>
          <a:xfrm>
            <a:off x="0" y="6645835"/>
            <a:ext cx="14630400" cy="1583765"/>
          </a:xfrm>
          <a:prstGeom prst="rect">
            <a:avLst/>
          </a:prstGeom>
          <a:solidFill>
            <a:srgbClr val="3E44E3"/>
          </a:solidFill>
          <a:ln>
            <a:solidFill>
              <a:srgbClr val="3E4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C0097-8842-D8C4-6883-59ECE5C8F520}"/>
              </a:ext>
            </a:extLst>
          </p:cNvPr>
          <p:cNvSpPr txBox="1"/>
          <p:nvPr/>
        </p:nvSpPr>
        <p:spPr>
          <a:xfrm>
            <a:off x="10070352" y="2964329"/>
            <a:ext cx="152997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600" dirty="0">
                <a:solidFill>
                  <a:srgbClr val="3E44E3"/>
                </a:solidFill>
                <a:latin typeface="Franklin Gothic Demi" panose="020B0703020102020204" pitchFamily="34" charset="0"/>
              </a:rPr>
              <a:t>01</a:t>
            </a:r>
            <a:endParaRPr lang="en-AE" sz="9600" dirty="0">
              <a:solidFill>
                <a:srgbClr val="3E44E3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040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ED922-57BC-DF38-0838-88836250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5E225-4E1D-C6B7-61F9-F9AD2F0A3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Multi-view sensing &amp; depth reconstruction to improve perception robustness under occlusion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Adaptive controllers to replace fixed pick-and-place with optimization or reinforcement learning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Probabilistic state estimation, by integrating Bayesian filtering for reliable belief tracking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Expanded perception for clutter &amp; dynamics, transformer-based or open-vocabulary detectors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Goal: deployable, general-purpose embodied vision language action robots for real-world tasks</a:t>
            </a:r>
            <a:endParaRPr lang="en-A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508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528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019" y="697230"/>
            <a:ext cx="7695962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endParaRPr lang="en-US" sz="40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24019" y="2300526"/>
            <a:ext cx="7695962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This project presents a complete cognitive-robotics pipeline integrating vision, language, and action for autonomous object manipulation in a simulated environment.</a:t>
            </a:r>
            <a:endParaRPr lang="en-US" sz="1600" dirty="0">
              <a:latin typeface="+mj-lt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24019" y="3526155"/>
            <a:ext cx="3744516" cy="1899642"/>
          </a:xfrm>
          <a:prstGeom prst="roundRect">
            <a:avLst>
              <a:gd name="adj" fmla="val 577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AE">
              <a:latin typeface="+mj-l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01159" y="3526155"/>
            <a:ext cx="91440" cy="1899642"/>
          </a:xfrm>
          <a:prstGeom prst="roundRect">
            <a:avLst>
              <a:gd name="adj" fmla="val 9502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AE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2271" y="3755827"/>
            <a:ext cx="305133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YOLO-Based Perception</a:t>
            </a:r>
            <a:endParaRPr lang="en-US" sz="200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2271" y="4203144"/>
            <a:ext cx="3216593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Advanced YOLOv8 model identifies six chess pieces in real-time using CoppeliaSim.</a:t>
            </a:r>
            <a:endParaRPr lang="en-US" sz="1600" dirty="0">
              <a:latin typeface="+mj-lt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75346" y="3526155"/>
            <a:ext cx="3744635" cy="1899642"/>
          </a:xfrm>
          <a:prstGeom prst="roundRect">
            <a:avLst>
              <a:gd name="adj" fmla="val 577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AE">
              <a:latin typeface="+mj-lt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652486" y="3526155"/>
            <a:ext cx="91440" cy="1899642"/>
          </a:xfrm>
          <a:prstGeom prst="roundRect">
            <a:avLst>
              <a:gd name="adj" fmla="val 9502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AE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973598" y="3755827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Language Parsing</a:t>
            </a:r>
            <a:endParaRPr lang="en-US" sz="200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973598" y="4203144"/>
            <a:ext cx="3216712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Interprets human commands for instruction understanding.</a:t>
            </a:r>
            <a:endParaRPr lang="en-US" sz="1600" dirty="0">
              <a:latin typeface="+mj-lt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2803088" y="5722256"/>
            <a:ext cx="3744516" cy="1899642"/>
          </a:xfrm>
          <a:prstGeom prst="roundRect">
            <a:avLst>
              <a:gd name="adj" fmla="val 577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AE">
              <a:latin typeface="+mj-lt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2780228" y="5722256"/>
            <a:ext cx="91440" cy="1899642"/>
          </a:xfrm>
          <a:prstGeom prst="roundRect">
            <a:avLst>
              <a:gd name="adj" fmla="val 9502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AE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101340" y="5951927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Closed-Loop Action</a:t>
            </a:r>
            <a:endParaRPr lang="en-US" sz="2000" dirty="0">
              <a:latin typeface="+mj-lt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3101340" y="6399245"/>
            <a:ext cx="3216593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Robotic pick-and-place execution via inverse-kinematics control.</a:t>
            </a:r>
            <a:endParaRPr lang="en-US" sz="1600" dirty="0">
              <a:latin typeface="+mj-lt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F53F010C-F833-AA00-A163-D1C10D27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1E55EB"/>
                </a:solidFill>
                <a:ea typeface="Inter Bold" pitchFamily="34" charset="-122"/>
                <a:cs typeface="Inter Bold" pitchFamily="34" charset="-120"/>
              </a:rPr>
              <a:t>Project Overview</a:t>
            </a:r>
            <a:endParaRPr lang="en-AE" dirty="0">
              <a:solidFill>
                <a:srgbClr val="1E55EB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71" y="563642"/>
            <a:ext cx="5124926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endParaRPr lang="en-US" sz="40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1382535" y="2126434"/>
            <a:ext cx="1212428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To design and implement a cognitively enabled robotic system for object manipulation in unstructured environments.</a:t>
            </a:r>
            <a:endParaRPr lang="en-US" dirty="0">
              <a:latin typeface="+mj-lt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3888" y="2579617"/>
            <a:ext cx="264655" cy="30741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3888" y="3760836"/>
            <a:ext cx="264655" cy="307419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3888" y="4942055"/>
            <a:ext cx="264655" cy="307419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3888" y="6123274"/>
            <a:ext cx="264655" cy="307419"/>
          </a:xfrm>
          <a:prstGeom prst="rect">
            <a:avLst/>
          </a:prstGeom>
        </p:spPr>
      </p:pic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3888" y="7304493"/>
            <a:ext cx="264655" cy="307419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2129EF9D-686F-BC8E-B3EA-23B6681B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a typeface="Inter Bold" pitchFamily="34" charset="-122"/>
                <a:cs typeface="Inter Bold" pitchFamily="34" charset="-120"/>
              </a:rPr>
              <a:t>Project Objectives</a:t>
            </a:r>
            <a:endParaRPr lang="en-A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02F05-7217-DAE1-D33D-6EACB1C12277}"/>
              </a:ext>
            </a:extLst>
          </p:cNvPr>
          <p:cNvSpPr txBox="1"/>
          <p:nvPr/>
        </p:nvSpPr>
        <p:spPr>
          <a:xfrm>
            <a:off x="1929428" y="2379712"/>
            <a:ext cx="9814338" cy="548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Develop a robust vision module for object detection, localization, and classification using YOLO.</a:t>
            </a:r>
          </a:p>
          <a:p>
            <a:pPr>
              <a:lnSpc>
                <a:spcPct val="150000"/>
              </a:lnSpc>
            </a:pPr>
            <a:endParaRPr lang="en-US" sz="12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Implement probabilistic reasoning for uncertainty-aware object selection and decision-making.</a:t>
            </a:r>
          </a:p>
          <a:p>
            <a:pPr>
              <a:lnSpc>
                <a:spcPct val="150000"/>
              </a:lnSpc>
            </a:pPr>
            <a:endParaRPr lang="en-US" sz="14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Design an autonomous manipulation pipeline for reliable pick-and-place execution. </a:t>
            </a:r>
          </a:p>
          <a:p>
            <a:endParaRPr lang="en-US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Enable cognitive task execution through interpretation of high-level language commands.</a:t>
            </a:r>
          </a:p>
          <a:p>
            <a:endParaRPr lang="en-US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Validate the full system through end-to-end simulations in </a:t>
            </a:r>
            <a:r>
              <a:rPr lang="en-US" sz="2000" b="1" dirty="0" err="1"/>
              <a:t>CoppeliaSim</a:t>
            </a:r>
            <a:r>
              <a:rPr lang="en-US" sz="2000" b="1" dirty="0"/>
              <a:t>.</a:t>
            </a:r>
            <a:endParaRPr lang="en-AE" sz="20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DF90C-6AAF-2D6E-EB6A-686D28DD3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654" y="2032000"/>
            <a:ext cx="7640993" cy="2664162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3E44E3"/>
                </a:solidFill>
              </a:rPr>
              <a:t>Methodology and </a:t>
            </a:r>
            <a:r>
              <a:rPr lang="en-US" sz="6600" dirty="0">
                <a:solidFill>
                  <a:srgbClr val="3E44E3"/>
                </a:solidFill>
              </a:rPr>
              <a:t>Implementation</a:t>
            </a:r>
            <a:endParaRPr lang="en-AE" sz="6000" dirty="0">
              <a:solidFill>
                <a:srgbClr val="3E44E3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578249-C14D-3109-EA37-77866853FE6E}"/>
              </a:ext>
            </a:extLst>
          </p:cNvPr>
          <p:cNvSpPr/>
          <p:nvPr/>
        </p:nvSpPr>
        <p:spPr>
          <a:xfrm>
            <a:off x="0" y="6645835"/>
            <a:ext cx="14630400" cy="1583765"/>
          </a:xfrm>
          <a:prstGeom prst="rect">
            <a:avLst/>
          </a:prstGeom>
          <a:solidFill>
            <a:srgbClr val="3E44E3"/>
          </a:solidFill>
          <a:ln>
            <a:solidFill>
              <a:srgbClr val="3E4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61F73-074D-70FB-4DED-397C27102940}"/>
              </a:ext>
            </a:extLst>
          </p:cNvPr>
          <p:cNvSpPr txBox="1"/>
          <p:nvPr/>
        </p:nvSpPr>
        <p:spPr>
          <a:xfrm>
            <a:off x="10070352" y="2964329"/>
            <a:ext cx="152997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600" dirty="0">
                <a:solidFill>
                  <a:srgbClr val="3E44E3"/>
                </a:solidFill>
                <a:latin typeface="Franklin Gothic Demi" panose="020B0703020102020204" pitchFamily="34" charset="0"/>
              </a:rPr>
              <a:t>02</a:t>
            </a:r>
            <a:endParaRPr lang="en-AE" sz="9600" dirty="0">
              <a:solidFill>
                <a:srgbClr val="3E44E3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65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C30F921-7593-CA2F-07F0-989B545F9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471" y="3845746"/>
            <a:ext cx="11086255" cy="2131668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942023"/>
            <a:ext cx="12647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1634489" y="2104430"/>
            <a:ext cx="12202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The system integrates multimodal perception, language-driven reasoning, and motion synthesis.</a:t>
            </a:r>
            <a:endParaRPr lang="en-US" sz="1750" dirty="0">
              <a:latin typeface="+mj-lt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13399" y="3146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E55EB"/>
                </a:solidFill>
                <a:latin typeface="+mj-lt"/>
                <a:ea typeface="Inter Bold" pitchFamily="34" charset="-122"/>
                <a:cs typeface="Inter Bold" pitchFamily="34" charset="-120"/>
              </a:rPr>
              <a:t>Perception</a:t>
            </a:r>
            <a:endParaRPr lang="en-US" sz="2200" dirty="0">
              <a:solidFill>
                <a:srgbClr val="1E55EB"/>
              </a:solidFill>
              <a:latin typeface="+mj-lt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13399" y="3476241"/>
            <a:ext cx="4869048" cy="1411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>
                <a:latin typeface="+mj-lt"/>
              </a:rPr>
              <a:t>YOLOv8 deep‑learning vision for real‑time object detection and sensory grounding.</a:t>
            </a:r>
          </a:p>
        </p:txBody>
      </p:sp>
      <p:sp>
        <p:nvSpPr>
          <p:cNvPr id="8" name="Text 4"/>
          <p:cNvSpPr/>
          <p:nvPr/>
        </p:nvSpPr>
        <p:spPr>
          <a:xfrm>
            <a:off x="4332941" y="5614117"/>
            <a:ext cx="31949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E44E3"/>
                </a:solidFill>
                <a:latin typeface="+mj-lt"/>
                <a:ea typeface="Inter Bold" pitchFamily="34" charset="-122"/>
                <a:cs typeface="Inter Bold" pitchFamily="34" charset="-120"/>
              </a:rPr>
              <a:t>Reasoning</a:t>
            </a:r>
            <a:endParaRPr lang="en-US" sz="2200" dirty="0">
              <a:solidFill>
                <a:srgbClr val="3E44E3"/>
              </a:solidFill>
              <a:latin typeface="+mj-lt"/>
            </a:endParaRPr>
          </a:p>
        </p:txBody>
      </p:sp>
      <p:sp>
        <p:nvSpPr>
          <p:cNvPr id="9" name="Text 5"/>
          <p:cNvSpPr/>
          <p:nvPr/>
        </p:nvSpPr>
        <p:spPr>
          <a:xfrm>
            <a:off x="4332941" y="5993735"/>
            <a:ext cx="49724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latin typeface="+mj-lt"/>
              </a:rPr>
              <a:t>Natural language interpretation that grounds symbolic commands to sensory data</a:t>
            </a:r>
          </a:p>
        </p:txBody>
      </p:sp>
      <p:sp>
        <p:nvSpPr>
          <p:cNvPr id="12" name="Text 6"/>
          <p:cNvSpPr/>
          <p:nvPr/>
        </p:nvSpPr>
        <p:spPr>
          <a:xfrm>
            <a:off x="7643907" y="3091104"/>
            <a:ext cx="32106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D34DA"/>
                </a:solidFill>
                <a:latin typeface="+mj-lt"/>
                <a:ea typeface="Inter Bold" pitchFamily="34" charset="-122"/>
                <a:cs typeface="Inter Bold" pitchFamily="34" charset="-120"/>
              </a:rPr>
              <a:t>Action</a:t>
            </a:r>
            <a:endParaRPr lang="en-US" sz="2200" dirty="0">
              <a:solidFill>
                <a:srgbClr val="5D34DA"/>
              </a:solidFill>
              <a:latin typeface="+mj-lt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623031" y="3493743"/>
            <a:ext cx="429513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latin typeface="+mj-lt"/>
              </a:rPr>
              <a:t>Inverse kinematics and gripper control to synthesize precise robotic motions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107B1F-60F6-D02E-7462-58045A1969F1}"/>
              </a:ext>
            </a:extLst>
          </p:cNvPr>
          <p:cNvSpPr txBox="1"/>
          <p:nvPr/>
        </p:nvSpPr>
        <p:spPr>
          <a:xfrm>
            <a:off x="10031428" y="5529444"/>
            <a:ext cx="42951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9C13C9"/>
                </a:solidFill>
                <a:latin typeface="+mj-lt"/>
                <a:ea typeface="Inter Bold" pitchFamily="34" charset="-122"/>
              </a:rPr>
              <a:t>Closed‑Loop Integration</a:t>
            </a:r>
            <a:endParaRPr lang="en-AE" sz="2200" b="1" dirty="0">
              <a:solidFill>
                <a:srgbClr val="9C13C9"/>
              </a:solidFill>
              <a:latin typeface="+mj-lt"/>
              <a:ea typeface="Inter Bold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963B39-4110-2B42-1F6B-32FF911FB870}"/>
              </a:ext>
            </a:extLst>
          </p:cNvPr>
          <p:cNvSpPr txBox="1"/>
          <p:nvPr/>
        </p:nvSpPr>
        <p:spPr>
          <a:xfrm>
            <a:off x="10031428" y="5962976"/>
            <a:ext cx="4467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Tightly coupled multimodal feedback for robust execution under uncertainty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AE7326-D96D-0E93-408A-559A196A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a typeface="Inter Bold" pitchFamily="34" charset="-122"/>
                <a:cs typeface="Inter Bold" pitchFamily="34" charset="-120"/>
              </a:rPr>
              <a:t>The Observe–Reason–Act Loop</a:t>
            </a:r>
            <a:endParaRPr lang="en-A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72887-1305-ABC2-68F0-6BB4A2A8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Module:</a:t>
            </a:r>
            <a:br>
              <a:rPr lang="en-US" dirty="0"/>
            </a:br>
            <a:r>
              <a:rPr lang="en-US" dirty="0"/>
              <a:t>Colored Cubes Detection Pipeline</a:t>
            </a:r>
            <a:endParaRPr lang="en-A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8BAFC-B1C1-0064-FF59-8F4EB4D4AC6A}"/>
              </a:ext>
            </a:extLst>
          </p:cNvPr>
          <p:cNvSpPr txBox="1"/>
          <p:nvPr/>
        </p:nvSpPr>
        <p:spPr>
          <a:xfrm>
            <a:off x="4924612" y="2577064"/>
            <a:ext cx="9574305" cy="4888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E55EB"/>
                </a:solidFill>
                <a:effectLst/>
                <a:latin typeface="+mj-lt"/>
              </a:rPr>
              <a:t>HSV Color Filtering</a:t>
            </a:r>
          </a:p>
          <a:p>
            <a:r>
              <a:rPr lang="en-US" dirty="0">
                <a:latin typeface="+mj-lt"/>
              </a:rPr>
              <a:t>Segment image by color in </a:t>
            </a:r>
            <a:r>
              <a:rPr lang="en-US" b="1" dirty="0">
                <a:latin typeface="+mj-lt"/>
              </a:rPr>
              <a:t>HSV</a:t>
            </a:r>
            <a:r>
              <a:rPr lang="en-US" dirty="0">
                <a:latin typeface="+mj-lt"/>
              </a:rPr>
              <a:t> space to isolate cube hues under controlled lighting.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  <a:p>
            <a:r>
              <a:rPr lang="en-US" b="1" dirty="0">
                <a:solidFill>
                  <a:srgbClr val="3E44E3"/>
                </a:solidFill>
                <a:latin typeface="+mj-lt"/>
              </a:rPr>
              <a:t>Morphological Cleaning</a:t>
            </a:r>
          </a:p>
          <a:p>
            <a:r>
              <a:rPr lang="en-US" dirty="0">
                <a:latin typeface="+mj-lt"/>
              </a:rPr>
              <a:t>Apply opening/closing to remove noise and fill small gaps, improving mask quality.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  <a:p>
            <a:r>
              <a:rPr lang="en-US" b="1" dirty="0">
                <a:solidFill>
                  <a:srgbClr val="5D34DA"/>
                </a:solidFill>
                <a:latin typeface="+mj-lt"/>
              </a:rPr>
              <a:t>Contour Extraction</a:t>
            </a:r>
          </a:p>
          <a:p>
            <a:r>
              <a:rPr lang="en-US" dirty="0">
                <a:latin typeface="+mj-lt"/>
              </a:rPr>
              <a:t>Find contours on the cleaned mask to localize candidate shapes for cubes.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  <a:p>
            <a:r>
              <a:rPr lang="en-US" b="1" dirty="0">
                <a:solidFill>
                  <a:srgbClr val="7D23D2"/>
                </a:solidFill>
                <a:latin typeface="+mj-lt"/>
              </a:rPr>
              <a:t>Geometric Validation</a:t>
            </a:r>
          </a:p>
          <a:p>
            <a:r>
              <a:rPr lang="en-US" dirty="0">
                <a:latin typeface="+mj-lt"/>
              </a:rPr>
              <a:t>Validate contours by shape/area criteria to confirm cube detections reliably.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  <a:p>
            <a:r>
              <a:rPr lang="en-US" b="1" dirty="0">
                <a:solidFill>
                  <a:srgbClr val="9C13C9"/>
                </a:solidFill>
                <a:latin typeface="+mj-lt"/>
              </a:rPr>
              <a:t>Real-time Output</a:t>
            </a:r>
          </a:p>
          <a:p>
            <a:r>
              <a:rPr lang="en-US" dirty="0">
                <a:latin typeface="+mj-lt"/>
              </a:rPr>
              <a:t>Pipeline runs at approximately </a:t>
            </a:r>
            <a:r>
              <a:rPr lang="en-US" b="1" dirty="0">
                <a:latin typeface="+mj-lt"/>
              </a:rPr>
              <a:t>30 Hz</a:t>
            </a:r>
            <a:r>
              <a:rPr lang="en-US" dirty="0">
                <a:latin typeface="+mj-lt"/>
              </a:rPr>
              <a:t>, providing a practical baseline for perception–action.</a:t>
            </a:r>
          </a:p>
          <a:p>
            <a:pPr>
              <a:lnSpc>
                <a:spcPct val="150000"/>
              </a:lnSpc>
            </a:pPr>
            <a:endParaRPr lang="en-AE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A4263D-EC2D-2FB1-5A1B-2514FD09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28" y="3091612"/>
            <a:ext cx="3733573" cy="32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4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F9B6664-E4AF-0738-95C4-A1D45677B576}"/>
              </a:ext>
            </a:extLst>
          </p:cNvPr>
          <p:cNvSpPr/>
          <p:nvPr/>
        </p:nvSpPr>
        <p:spPr>
          <a:xfrm>
            <a:off x="1821656" y="2111402"/>
            <a:ext cx="10818579" cy="1217487"/>
          </a:xfrm>
          <a:prstGeom prst="rect">
            <a:avLst/>
          </a:prstGeom>
          <a:solidFill>
            <a:srgbClr val="1E55EB"/>
          </a:solidFill>
          <a:ln>
            <a:solidFill>
              <a:srgbClr val="1E5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4BFD50-1811-AF92-4B03-3D31518EC005}"/>
              </a:ext>
            </a:extLst>
          </p:cNvPr>
          <p:cNvSpPr/>
          <p:nvPr/>
        </p:nvSpPr>
        <p:spPr>
          <a:xfrm>
            <a:off x="1821656" y="3328889"/>
            <a:ext cx="10818579" cy="1217487"/>
          </a:xfrm>
          <a:prstGeom prst="rect">
            <a:avLst/>
          </a:prstGeom>
          <a:solidFill>
            <a:srgbClr val="3E44E3"/>
          </a:solidFill>
          <a:ln>
            <a:solidFill>
              <a:srgbClr val="3E4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F6B358-2465-800A-229E-D87D00BD867A}"/>
              </a:ext>
            </a:extLst>
          </p:cNvPr>
          <p:cNvSpPr/>
          <p:nvPr/>
        </p:nvSpPr>
        <p:spPr>
          <a:xfrm>
            <a:off x="1821656" y="4552774"/>
            <a:ext cx="10818579" cy="1217487"/>
          </a:xfrm>
          <a:prstGeom prst="rect">
            <a:avLst/>
          </a:prstGeom>
          <a:solidFill>
            <a:srgbClr val="5D34DA"/>
          </a:solidFill>
          <a:ln>
            <a:solidFill>
              <a:srgbClr val="5D3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D90268-C71C-318B-57D6-BBFB59C7CAFB}"/>
              </a:ext>
            </a:extLst>
          </p:cNvPr>
          <p:cNvSpPr/>
          <p:nvPr/>
        </p:nvSpPr>
        <p:spPr>
          <a:xfrm>
            <a:off x="1822823" y="5777959"/>
            <a:ext cx="10818579" cy="1217487"/>
          </a:xfrm>
          <a:prstGeom prst="rect">
            <a:avLst/>
          </a:prstGeom>
          <a:solidFill>
            <a:srgbClr val="7D23D2"/>
          </a:solidFill>
          <a:ln>
            <a:solidFill>
              <a:srgbClr val="7D2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390E8F-2282-7688-0A01-FDE4D03C403D}"/>
              </a:ext>
            </a:extLst>
          </p:cNvPr>
          <p:cNvSpPr/>
          <p:nvPr/>
        </p:nvSpPr>
        <p:spPr>
          <a:xfrm>
            <a:off x="1821656" y="7003144"/>
            <a:ext cx="10818579" cy="1217487"/>
          </a:xfrm>
          <a:prstGeom prst="rect">
            <a:avLst/>
          </a:prstGeom>
          <a:solidFill>
            <a:srgbClr val="9C13C9"/>
          </a:solidFill>
          <a:ln>
            <a:solidFill>
              <a:srgbClr val="9C1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D0825-EEC9-28B4-7155-1900A8F0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Advanced YOLOv8 Perception for Chess Pieces</a:t>
            </a:r>
            <a:endParaRPr lang="en-AE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0A3F1-53D0-40B1-48BC-B8D1CB8ED1C3}"/>
              </a:ext>
            </a:extLst>
          </p:cNvPr>
          <p:cNvSpPr txBox="1"/>
          <p:nvPr/>
        </p:nvSpPr>
        <p:spPr>
          <a:xfrm>
            <a:off x="4655670" y="2355544"/>
            <a:ext cx="7882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cap="all" dirty="0">
                <a:solidFill>
                  <a:schemeClr val="bg1"/>
                </a:solidFill>
                <a:effectLst/>
                <a:latin typeface="+mj-lt"/>
              </a:rPr>
              <a:t>Dataset</a:t>
            </a:r>
            <a:r>
              <a:rPr lang="en-US" b="0" i="0" cap="all" dirty="0">
                <a:solidFill>
                  <a:schemeClr val="bg1"/>
                </a:solidFill>
                <a:effectLst/>
                <a:latin typeface="+mj-lt"/>
              </a:rPr>
              <a:t>: synthetically generated &amp; annotated chess pieces in </a:t>
            </a:r>
            <a:r>
              <a:rPr lang="en-US" b="0" i="0" cap="all" dirty="0" err="1">
                <a:solidFill>
                  <a:schemeClr val="bg1"/>
                </a:solidFill>
                <a:effectLst/>
                <a:latin typeface="+mj-lt"/>
              </a:rPr>
              <a:t>CoppeliaSim</a:t>
            </a:r>
            <a:endParaRPr lang="en-AE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7A4084-98FD-9BE8-1178-C5EAA323AF4B}"/>
              </a:ext>
            </a:extLst>
          </p:cNvPr>
          <p:cNvSpPr txBox="1"/>
          <p:nvPr/>
        </p:nvSpPr>
        <p:spPr>
          <a:xfrm>
            <a:off x="4601882" y="3654147"/>
            <a:ext cx="77335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cap="all" dirty="0">
                <a:solidFill>
                  <a:schemeClr val="bg1"/>
                </a:solidFill>
                <a:effectLst/>
                <a:latin typeface="+mj-lt"/>
              </a:rPr>
              <a:t>Model</a:t>
            </a:r>
            <a:r>
              <a:rPr lang="en-US" b="0" i="0" cap="all" dirty="0">
                <a:solidFill>
                  <a:schemeClr val="bg1"/>
                </a:solidFill>
                <a:effectLst/>
                <a:latin typeface="+mj-lt"/>
              </a:rPr>
              <a:t>: YOLOv8 detector trained on synthetic data for six classes</a:t>
            </a:r>
            <a:endParaRPr lang="en-AE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EFEBFE-02CC-7A74-9B6F-0EDE04CD9E09}"/>
              </a:ext>
            </a:extLst>
          </p:cNvPr>
          <p:cNvSpPr txBox="1"/>
          <p:nvPr/>
        </p:nvSpPr>
        <p:spPr>
          <a:xfrm>
            <a:off x="4601881" y="4715816"/>
            <a:ext cx="7805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cap="all" dirty="0">
                <a:solidFill>
                  <a:schemeClr val="bg1"/>
                </a:solidFill>
                <a:effectLst/>
                <a:latin typeface="+mj-lt"/>
              </a:rPr>
              <a:t>Outputs</a:t>
            </a:r>
            <a:r>
              <a:rPr lang="en-US" b="0" i="0" cap="all" dirty="0">
                <a:solidFill>
                  <a:schemeClr val="bg1"/>
                </a:solidFill>
                <a:effectLst/>
                <a:latin typeface="+mj-lt"/>
              </a:rPr>
              <a:t>: bounding boxes, confidence scores, object centroids</a:t>
            </a:r>
            <a:endParaRPr lang="en-AE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2071A4-C183-484E-8425-8A59DF58C1C1}"/>
              </a:ext>
            </a:extLst>
          </p:cNvPr>
          <p:cNvSpPr txBox="1"/>
          <p:nvPr/>
        </p:nvSpPr>
        <p:spPr>
          <a:xfrm>
            <a:off x="4655670" y="6000573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cap="all" dirty="0">
                <a:solidFill>
                  <a:schemeClr val="bg1"/>
                </a:solidFill>
                <a:effectLst/>
                <a:latin typeface="+mj-lt"/>
              </a:rPr>
              <a:t>Runtime</a:t>
            </a:r>
            <a:r>
              <a:rPr lang="en-US" b="0" i="0" cap="all" dirty="0">
                <a:solidFill>
                  <a:schemeClr val="bg1"/>
                </a:solidFill>
                <a:effectLst/>
                <a:latin typeface="+mj-lt"/>
              </a:rPr>
              <a:t>: real‑time frame streaming into reasoning module</a:t>
            </a:r>
            <a:endParaRPr lang="en-AE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203657-9CE3-2D11-BC1C-3F180217C347}"/>
              </a:ext>
            </a:extLst>
          </p:cNvPr>
          <p:cNvSpPr txBox="1"/>
          <p:nvPr/>
        </p:nvSpPr>
        <p:spPr>
          <a:xfrm>
            <a:off x="4655670" y="7288721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cap="all" dirty="0">
                <a:solidFill>
                  <a:schemeClr val="bg1"/>
                </a:solidFill>
                <a:effectLst/>
                <a:latin typeface="+mj-lt"/>
              </a:rPr>
              <a:t>Benefits</a:t>
            </a:r>
            <a:r>
              <a:rPr lang="en-US" b="0" i="0" cap="all" dirty="0">
                <a:solidFill>
                  <a:schemeClr val="bg1"/>
                </a:solidFill>
                <a:effectLst/>
                <a:latin typeface="+mj-lt"/>
              </a:rPr>
              <a:t>: robust to viewpoint/pose variation; greater semantic depth and scalability vs classical vision</a:t>
            </a:r>
            <a:endParaRPr lang="en-AE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" name="Graphic 29" descr="Folder Search with solid fill">
            <a:extLst>
              <a:ext uri="{FF2B5EF4-FFF2-40B4-BE49-F238E27FC236}">
                <a16:creationId xmlns:a16="http://schemas.microsoft.com/office/drawing/2014/main" id="{E1135BE7-3AB5-657A-F9C0-D05FD2B4F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3106" y="2276988"/>
            <a:ext cx="914400" cy="914400"/>
          </a:xfrm>
          <a:prstGeom prst="rect">
            <a:avLst/>
          </a:prstGeom>
        </p:spPr>
      </p:pic>
      <p:pic>
        <p:nvPicPr>
          <p:cNvPr id="32" name="Graphic 31" descr="Artificial Intelligence with solid fill">
            <a:extLst>
              <a:ext uri="{FF2B5EF4-FFF2-40B4-BE49-F238E27FC236}">
                <a16:creationId xmlns:a16="http://schemas.microsoft.com/office/drawing/2014/main" id="{C18718E1-D2E6-F4B6-6EFB-F60FDCBBC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8611" y="3511563"/>
            <a:ext cx="759921" cy="759921"/>
          </a:xfrm>
          <a:prstGeom prst="rect">
            <a:avLst/>
          </a:prstGeom>
        </p:spPr>
      </p:pic>
      <p:pic>
        <p:nvPicPr>
          <p:cNvPr id="34" name="Graphic 33" descr="Pinch Zoom Out with solid fill">
            <a:extLst>
              <a:ext uri="{FF2B5EF4-FFF2-40B4-BE49-F238E27FC236}">
                <a16:creationId xmlns:a16="http://schemas.microsoft.com/office/drawing/2014/main" id="{87921D64-C9DE-1309-B1ED-051D12F22C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6182" y="4683877"/>
            <a:ext cx="914400" cy="914400"/>
          </a:xfrm>
          <a:prstGeom prst="rect">
            <a:avLst/>
          </a:prstGeom>
        </p:spPr>
      </p:pic>
      <p:pic>
        <p:nvPicPr>
          <p:cNvPr id="36" name="Graphic 35" descr="Stopwatch 75% with solid fill">
            <a:extLst>
              <a:ext uri="{FF2B5EF4-FFF2-40B4-BE49-F238E27FC236}">
                <a16:creationId xmlns:a16="http://schemas.microsoft.com/office/drawing/2014/main" id="{C7DC294F-7767-35D7-56F8-AEE44937E6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59983" y="5866538"/>
            <a:ext cx="914400" cy="914400"/>
          </a:xfrm>
          <a:prstGeom prst="rect">
            <a:avLst/>
          </a:prstGeom>
        </p:spPr>
      </p:pic>
      <p:pic>
        <p:nvPicPr>
          <p:cNvPr id="38" name="Graphic 37" descr="Group brainstorm with solid fill">
            <a:extLst>
              <a:ext uri="{FF2B5EF4-FFF2-40B4-BE49-F238E27FC236}">
                <a16:creationId xmlns:a16="http://schemas.microsoft.com/office/drawing/2014/main" id="{ACEB0756-4D3F-E1C2-0F75-E868A93C27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16306" y="71546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7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7218" y="1021794"/>
            <a:ext cx="13234287" cy="1084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endParaRPr lang="en-US" sz="4320" b="1" spc="6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E087631-46E2-C36A-55C5-15BEF3FEC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13" y="2270892"/>
            <a:ext cx="1404462" cy="56477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2BFC13A-CF79-2FD4-0D70-48D88D353173}"/>
              </a:ext>
            </a:extLst>
          </p:cNvPr>
          <p:cNvSpPr txBox="1"/>
          <p:nvPr/>
        </p:nvSpPr>
        <p:spPr>
          <a:xfrm>
            <a:off x="4595905" y="2300608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E2E2E"/>
                </a:solidFill>
                <a:effectLst/>
                <a:latin typeface="+mj-lt"/>
              </a:rPr>
              <a:t>Probabilistic grounding of perception</a:t>
            </a:r>
          </a:p>
          <a:p>
            <a:r>
              <a:rPr lang="en-US" dirty="0">
                <a:latin typeface="+mj-lt"/>
              </a:rPr>
              <a:t>Interpret YOLO confidence scores as posterior probabilities to reason under uncertainty.</a:t>
            </a:r>
          </a:p>
          <a:p>
            <a:endParaRPr lang="en-AE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5E3A4E-2CB5-41CD-6366-588DA6C6EAB6}"/>
              </a:ext>
            </a:extLst>
          </p:cNvPr>
          <p:cNvSpPr txBox="1"/>
          <p:nvPr/>
        </p:nvSpPr>
        <p:spPr>
          <a:xfrm>
            <a:off x="4595905" y="3770390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E2E2E"/>
                </a:solidFill>
                <a:effectLst/>
                <a:latin typeface="+mj-lt"/>
              </a:rPr>
              <a:t>Confidence filtering to avoid errors</a:t>
            </a:r>
          </a:p>
          <a:p>
            <a:r>
              <a:rPr lang="en-US" dirty="0">
                <a:latin typeface="+mj-lt"/>
              </a:rPr>
              <a:t>Apply a 0.6 confidence threshold to discard low-confidence detections before action.</a:t>
            </a:r>
          </a:p>
          <a:p>
            <a:endParaRPr lang="en-AE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4EBC9C-938B-4B30-E518-E71E35FB271B}"/>
              </a:ext>
            </a:extLst>
          </p:cNvPr>
          <p:cNvSpPr txBox="1"/>
          <p:nvPr/>
        </p:nvSpPr>
        <p:spPr>
          <a:xfrm>
            <a:off x="4595905" y="5240172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E2E2E"/>
                </a:solidFill>
                <a:effectLst/>
                <a:latin typeface="+mj-lt"/>
              </a:rPr>
              <a:t>Highest-confidence selection for grounding</a:t>
            </a:r>
          </a:p>
          <a:p>
            <a:r>
              <a:rPr lang="en-US" dirty="0">
                <a:latin typeface="+mj-lt"/>
              </a:rPr>
              <a:t>When multiple matches exist, pick the detection with highest confidence to map perception to action.</a:t>
            </a:r>
          </a:p>
          <a:p>
            <a:endParaRPr lang="en-AE" dirty="0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573A4B-7DD1-96FA-4A44-6020D5473C0E}"/>
              </a:ext>
            </a:extLst>
          </p:cNvPr>
          <p:cNvSpPr txBox="1"/>
          <p:nvPr/>
        </p:nvSpPr>
        <p:spPr>
          <a:xfrm>
            <a:off x="4595905" y="6731476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E2E2E"/>
                </a:solidFill>
                <a:effectLst/>
                <a:latin typeface="+mj-lt"/>
              </a:rPr>
              <a:t>Outcome: robust autonomous manipulation</a:t>
            </a:r>
          </a:p>
          <a:p>
            <a:r>
              <a:rPr lang="en-US" dirty="0">
                <a:latin typeface="+mj-lt"/>
              </a:rPr>
              <a:t>Uncertainty-aware inference reduces erroneous actions in cognitive robotics.</a:t>
            </a:r>
          </a:p>
          <a:p>
            <a:endParaRPr lang="en-AE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58B0B-9B7F-9B6A-854D-9C620F70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Probabilistic Reasoning: Uncertainty Aware Perception</a:t>
            </a:r>
            <a:endParaRPr lang="en-AE" sz="4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u_Theme1">
  <a:themeElements>
    <a:clrScheme name="KU">
      <a:dk1>
        <a:sysClr val="windowText" lastClr="000000"/>
      </a:dk1>
      <a:lt1>
        <a:sysClr val="window" lastClr="FFFFFF"/>
      </a:lt1>
      <a:dk2>
        <a:srgbClr val="0047BA"/>
      </a:dk2>
      <a:lt2>
        <a:srgbClr val="96969A"/>
      </a:lt2>
      <a:accent1>
        <a:srgbClr val="00CE7C"/>
      </a:accent1>
      <a:accent2>
        <a:srgbClr val="E53E51"/>
      </a:accent2>
      <a:accent3>
        <a:srgbClr val="84DADE"/>
      </a:accent3>
      <a:accent4>
        <a:srgbClr val="4C3041"/>
      </a:accent4>
      <a:accent5>
        <a:srgbClr val="F5CE3E"/>
      </a:accent5>
      <a:accent6>
        <a:srgbClr val="D0CFC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5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ku_Theme1" id="{56BAC804-4AAE-4FBF-BA3C-5C1C87F711D9}" vid="{0EE79103-CEED-457D-B412-3D9CA95C7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ku_Theme1</Template>
  <TotalTime>354</TotalTime>
  <Words>2480</Words>
  <Application>Microsoft Office PowerPoint</Application>
  <PresentationFormat>Custom</PresentationFormat>
  <Paragraphs>177</Paragraphs>
  <Slides>21</Slides>
  <Notes>16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Franklin Gothic Demi</vt:lpstr>
      <vt:lpstr>Arial</vt:lpstr>
      <vt:lpstr>Inter Bold</vt:lpstr>
      <vt:lpstr>ku_Theme1</vt:lpstr>
      <vt:lpstr>Vision-Language-Action Integration for Robotic Chess Piece Manipulation</vt:lpstr>
      <vt:lpstr>Overview &amp; Objectives</vt:lpstr>
      <vt:lpstr>Project Overview</vt:lpstr>
      <vt:lpstr>Project Objectives</vt:lpstr>
      <vt:lpstr>Methodology and Implementation</vt:lpstr>
      <vt:lpstr>The Observe–Reason–Act Loop</vt:lpstr>
      <vt:lpstr>Vision Module: Colored Cubes Detection Pipeline</vt:lpstr>
      <vt:lpstr>Advanced YOLOv8 Perception for Chess Pieces</vt:lpstr>
      <vt:lpstr>Probabilistic Reasoning: Uncertainty Aware Perception</vt:lpstr>
      <vt:lpstr>Language-Conditioned Reasoning for Robotic Commands</vt:lpstr>
      <vt:lpstr>Pick-and-Place Control Pipeline</vt:lpstr>
      <vt:lpstr>Robot Kinematics &amp; Gripper Control Architecture</vt:lpstr>
      <vt:lpstr>Results &amp; Simulation</vt:lpstr>
      <vt:lpstr>Colored Cubes Detection</vt:lpstr>
      <vt:lpstr>YOLO-Based Chess Piece Detection</vt:lpstr>
      <vt:lpstr>Robotic Manipulation Simulation</vt:lpstr>
      <vt:lpstr>Robotic Manipulation Simulation</vt:lpstr>
      <vt:lpstr>Conclusion &amp; Future Work</vt:lpstr>
      <vt:lpstr>Conclusion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Aamna A</dc:creator>
  <cp:lastModifiedBy>Aamna A</cp:lastModifiedBy>
  <cp:revision>15</cp:revision>
  <dcterms:created xsi:type="dcterms:W3CDTF">2025-11-29T14:20:36Z</dcterms:created>
  <dcterms:modified xsi:type="dcterms:W3CDTF">2025-12-03T10:30:20Z</dcterms:modified>
</cp:coreProperties>
</file>